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5.xml" ContentType="application/vnd.openxmlformats-officedocument.drawingml.chart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40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41.xml" ContentType="application/vnd.openxmlformats-officedocument.presentationml.notesSl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notesSlides/notesSlide42.xml" ContentType="application/vnd.openxmlformats-officedocument.presentationml.notesSl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notesSlides/notesSlide43.xml" ContentType="application/vnd.openxmlformats-officedocument.presentationml.notesSl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notesSlides/notesSlide44.xml" ContentType="application/vnd.openxmlformats-officedocument.presentationml.notesSl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45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notesSlides/notesSlide46.xml" ContentType="application/vnd.openxmlformats-officedocument.presentationml.notesSl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notesSlides/notesSlide47.xml" ContentType="application/vnd.openxmlformats-officedocument.presentationml.notesSlide+xml"/>
  <Override PartName="/ppt/charts/chart14.xml" ContentType="application/vnd.openxmlformats-officedocument.drawingml.chart+xml"/>
  <Override PartName="/ppt/theme/themeOverride10.xml" ContentType="application/vnd.openxmlformats-officedocument.themeOverride+xml"/>
  <Override PartName="/ppt/notesSlides/notesSlide48.xml" ContentType="application/vnd.openxmlformats-officedocument.presentationml.notesSlide+xml"/>
  <Override PartName="/ppt/charts/chart15.xml" ContentType="application/vnd.openxmlformats-officedocument.drawingml.chart+xml"/>
  <Override PartName="/ppt/theme/themeOverride11.xml" ContentType="application/vnd.openxmlformats-officedocument.themeOverr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9"/>
  </p:notesMasterIdLst>
  <p:sldIdLst>
    <p:sldId id="351" r:id="rId2"/>
    <p:sldId id="298" r:id="rId3"/>
    <p:sldId id="328" r:id="rId4"/>
    <p:sldId id="329" r:id="rId5"/>
    <p:sldId id="368" r:id="rId6"/>
    <p:sldId id="369" r:id="rId7"/>
    <p:sldId id="370" r:id="rId8"/>
    <p:sldId id="371" r:id="rId9"/>
    <p:sldId id="372" r:id="rId10"/>
    <p:sldId id="373" r:id="rId11"/>
    <p:sldId id="375" r:id="rId12"/>
    <p:sldId id="374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391" r:id="rId29"/>
    <p:sldId id="395" r:id="rId30"/>
    <p:sldId id="394" r:id="rId31"/>
    <p:sldId id="393" r:id="rId32"/>
    <p:sldId id="392" r:id="rId33"/>
    <p:sldId id="396" r:id="rId34"/>
    <p:sldId id="397" r:id="rId35"/>
    <p:sldId id="398" r:id="rId36"/>
    <p:sldId id="399" r:id="rId37"/>
    <p:sldId id="400" r:id="rId38"/>
    <p:sldId id="401" r:id="rId39"/>
    <p:sldId id="402" r:id="rId40"/>
    <p:sldId id="403" r:id="rId41"/>
    <p:sldId id="404" r:id="rId42"/>
    <p:sldId id="405" r:id="rId43"/>
    <p:sldId id="407" r:id="rId44"/>
    <p:sldId id="408" r:id="rId45"/>
    <p:sldId id="411" r:id="rId46"/>
    <p:sldId id="412" r:id="rId47"/>
    <p:sldId id="413" r:id="rId48"/>
    <p:sldId id="414" r:id="rId49"/>
    <p:sldId id="415" r:id="rId50"/>
    <p:sldId id="416" r:id="rId51"/>
    <p:sldId id="417" r:id="rId52"/>
    <p:sldId id="418" r:id="rId53"/>
    <p:sldId id="419" r:id="rId54"/>
    <p:sldId id="420" r:id="rId55"/>
    <p:sldId id="421" r:id="rId56"/>
    <p:sldId id="422" r:id="rId57"/>
    <p:sldId id="434" r:id="rId58"/>
    <p:sldId id="435" r:id="rId59"/>
    <p:sldId id="436" r:id="rId60"/>
    <p:sldId id="437" r:id="rId61"/>
    <p:sldId id="438" r:id="rId62"/>
    <p:sldId id="439" r:id="rId63"/>
    <p:sldId id="440" r:id="rId64"/>
    <p:sldId id="441" r:id="rId65"/>
    <p:sldId id="442" r:id="rId66"/>
    <p:sldId id="443" r:id="rId67"/>
    <p:sldId id="446" r:id="rId68"/>
    <p:sldId id="444" r:id="rId69"/>
    <p:sldId id="445" r:id="rId70"/>
    <p:sldId id="447" r:id="rId71"/>
    <p:sldId id="448" r:id="rId72"/>
    <p:sldId id="450" r:id="rId73"/>
    <p:sldId id="451" r:id="rId74"/>
    <p:sldId id="452" r:id="rId75"/>
    <p:sldId id="453" r:id="rId76"/>
    <p:sldId id="454" r:id="rId77"/>
    <p:sldId id="455" r:id="rId78"/>
    <p:sldId id="456" r:id="rId79"/>
    <p:sldId id="457" r:id="rId80"/>
    <p:sldId id="458" r:id="rId81"/>
    <p:sldId id="459" r:id="rId82"/>
    <p:sldId id="461" r:id="rId83"/>
    <p:sldId id="460" r:id="rId84"/>
    <p:sldId id="462" r:id="rId85"/>
    <p:sldId id="463" r:id="rId86"/>
    <p:sldId id="464" r:id="rId87"/>
    <p:sldId id="465" r:id="rId88"/>
    <p:sldId id="466" r:id="rId89"/>
    <p:sldId id="423" r:id="rId90"/>
    <p:sldId id="424" r:id="rId91"/>
    <p:sldId id="425" r:id="rId92"/>
    <p:sldId id="426" r:id="rId93"/>
    <p:sldId id="430" r:id="rId94"/>
    <p:sldId id="431" r:id="rId95"/>
    <p:sldId id="432" r:id="rId96"/>
    <p:sldId id="433" r:id="rId97"/>
    <p:sldId id="366" r:id="rId9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E9EDF4"/>
    <a:srgbClr val="D0D8E8"/>
    <a:srgbClr val="4F81BD"/>
    <a:srgbClr val="BD4A47"/>
    <a:srgbClr val="F8EDEC"/>
    <a:srgbClr val="008000"/>
    <a:srgbClr val="CC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2" autoAdjust="0"/>
    <p:restoredTop sz="92881" autoAdjust="0"/>
  </p:normalViewPr>
  <p:slideViewPr>
    <p:cSldViewPr>
      <p:cViewPr varScale="1">
        <p:scale>
          <a:sx n="108" d="100"/>
          <a:sy n="108" d="100"/>
        </p:scale>
        <p:origin x="8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r\Documents\&#1057;&#1090;&#1088;&#1072;&#1090;&#1077;&#1075;&#1080;&#1103;%202025\&#1054;&#1073;&#1086;&#1088;&#1091;&#1076;&#1086;&#1074;&#1072;&#1085;&#1080;&#1077;%20(&#1085;&#1086;&#1074;&#1099;&#1081;)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r\Documents\&#1057;&#1090;&#1088;&#1072;&#1090;&#1077;&#1075;&#1080;&#1103;%20&#1048;&#1058;\&#1057;&#1090;&#1088;&#1072;&#1090;&#1077;&#1075;&#1080;&#1103;%202025\&#1087;&#1086;%20&#1057;&#1072;&#1081;&#1090;&#1091;.xlsx" TargetMode="External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r\Documents\&#1057;&#1090;&#1088;&#1072;&#1090;&#1077;&#1075;&#1080;&#1103;%20&#1048;&#1058;\&#1057;&#1090;&#1088;&#1072;&#1090;&#1077;&#1075;&#1080;&#1103;%202025\&#1087;&#1086;%20&#1057;&#1072;&#1081;&#1090;&#1091;.xlsx" TargetMode="External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r\Documents\&#1057;&#1090;&#1088;&#1072;&#1090;&#1077;&#1075;&#1080;&#1103;%20&#1048;&#1058;\&#1057;&#1090;&#1088;&#1072;&#1090;&#1077;&#1075;&#1080;&#1103;%202025\&#1087;&#1086;%20&#1057;&#1072;&#1081;&#1090;&#1091;.xlsx" TargetMode="External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r\Documents\&#1057;&#1090;&#1088;&#1072;&#1090;&#1077;&#1075;&#1080;&#1103;%20&#1048;&#1058;\&#1057;&#1090;&#1088;&#1072;&#1090;&#1077;&#1075;&#1080;&#1103;%202025\&#1087;&#1086;%20&#1057;&#1072;&#1081;&#1090;&#1091;.xlsx" TargetMode="External"/><Relationship Id="rId1" Type="http://schemas.openxmlformats.org/officeDocument/2006/relationships/themeOverride" Target="../theme/themeOverride9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r\Documents\&#1057;&#1090;&#1088;&#1072;&#1090;&#1077;&#1075;&#1080;&#1103;%20&#1048;&#1058;\&#1057;&#1090;&#1088;&#1072;&#1090;&#1077;&#1075;&#1080;&#1103;%202025\&#1087;&#1086;%20&#1057;&#1072;&#1081;&#1090;&#1091;.xlsx" TargetMode="External"/><Relationship Id="rId1" Type="http://schemas.openxmlformats.org/officeDocument/2006/relationships/themeOverride" Target="../theme/themeOverride10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r\Documents\&#1057;&#1090;&#1088;&#1072;&#1090;&#1077;&#1075;&#1080;&#1103;%202025\&#1054;&#1073;&#1086;&#1088;&#1091;&#1076;&#1086;&#1074;&#1072;&#1085;&#1080;&#1077;%20(&#1085;&#1086;&#1074;&#1099;&#1081;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r\Documents\&#1057;&#1090;&#1088;&#1072;&#1090;&#1077;&#1075;&#1080;&#1103;%202025\&#1054;&#1073;&#1086;&#1088;&#1091;&#1076;&#1086;&#1074;&#1072;&#1085;&#1080;&#1077;%20(&#1085;&#1086;&#1074;&#1099;&#1081;)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wnloads\&#1057;&#1090;&#1088;&#1072;&#1090;&#1077;&#1075;&#1080;&#1103;%20(1)\&#1057;&#1090;&#1088;&#1072;&#1090;&#1077;&#1075;&#1080;&#1103;\&#1054;&#1073;&#1086;&#1088;&#1091;&#1076;&#1086;&#1074;&#1072;&#1085;&#1080;&#1077;%20(&#1085;&#1086;&#1074;&#1099;&#1081;)%20(&#1040;&#1074;&#1090;&#1086;&#1089;&#1086;&#1093;&#1088;&#1072;&#1085;&#1077;&#1085;&#1085;&#1099;&#1081;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r\Documents\&#1057;&#1090;&#1088;&#1072;&#1090;&#1077;&#1075;&#1080;&#1103;%20&#1048;&#1058;\&#1057;&#1090;&#1088;&#1072;&#1090;&#1077;&#1075;&#1080;&#1103;%202025\&#1087;&#1086;%20&#1057;&#1072;&#1081;&#1090;&#1091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r\Documents\&#1057;&#1090;&#1088;&#1072;&#1090;&#1077;&#1075;&#1080;&#1103;%20&#1048;&#1058;\&#1057;&#1090;&#1088;&#1072;&#1090;&#1077;&#1075;&#1080;&#1103;%202025\&#1087;&#1086;%20&#1057;&#1072;&#1081;&#1090;&#1091;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r\Documents\&#1057;&#1090;&#1088;&#1072;&#1090;&#1077;&#1075;&#1080;&#1103;%20&#1048;&#1058;\&#1057;&#1090;&#1088;&#1072;&#1090;&#1077;&#1075;&#1080;&#1103;%202025\&#1087;&#1086;%20&#1057;&#1072;&#1081;&#1090;&#1091;.xlsx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r\Documents\&#1057;&#1090;&#1088;&#1072;&#1090;&#1077;&#1075;&#1080;&#1103;%20&#1048;&#1058;\&#1057;&#1090;&#1088;&#1072;&#1090;&#1077;&#1075;&#1080;&#1103;%202025\&#1087;&#1086;%20&#1057;&#1072;&#1081;&#1090;&#1091;.xlsx" TargetMode="External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r\Documents\&#1057;&#1090;&#1088;&#1072;&#1090;&#1077;&#1075;&#1080;&#1103;%20&#1048;&#1058;\&#1057;&#1090;&#1088;&#1072;&#1090;&#1077;&#1075;&#1080;&#1103;%202025\&#1087;&#1086;%20&#1057;&#1072;&#1081;&#1090;&#1091;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11177560735693"/>
          <c:y val="2.9708693127964363E-2"/>
          <c:w val="0.56156248903570705"/>
          <c:h val="0.76210775080962467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9.3825112521569637E-2"/>
                  <c:y val="8.8451088436987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245314585229797"/>
                  <c:y val="-0.132139833210804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931676418218352"/>
                  <c:y val="-7.4449863359170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6145568832648452"/>
                  <c:y val="9.1181982169071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Лист9!$A$26:$A$29</c:f>
              <c:strCache>
                <c:ptCount val="4"/>
                <c:pt idx="0">
                  <c:v>Вспомогательные системы</c:v>
                </c:pt>
                <c:pt idx="1">
                  <c:v>Вычислительная техника</c:v>
                </c:pt>
                <c:pt idx="2">
                  <c:v>Мультимедиа</c:v>
                </c:pt>
                <c:pt idx="3">
                  <c:v>Типография</c:v>
                </c:pt>
              </c:strCache>
            </c:strRef>
          </c:cat>
          <c:val>
            <c:numRef>
              <c:f>Лист9!$U$26:$U$29</c:f>
              <c:numCache>
                <c:formatCode>0.0%</c:formatCode>
                <c:ptCount val="4"/>
                <c:pt idx="0">
                  <c:v>0.126132522718023</c:v>
                </c:pt>
                <c:pt idx="1">
                  <c:v>0.46422628923720832</c:v>
                </c:pt>
                <c:pt idx="2">
                  <c:v>0.14644154345581731</c:v>
                </c:pt>
                <c:pt idx="3">
                  <c:v>0.26319964458895118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8.6267713170109533E-2"/>
          <c:y val="0.69925702648400889"/>
          <c:w val="0.84456027503604303"/>
          <c:h val="0.255361530147522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Лист1!$A$119:$A$126</c:f>
              <c:strCache>
                <c:ptCount val="8"/>
                <c:pt idx="0">
                  <c:v> Все разделы (каждый менее 1%)</c:v>
                </c:pt>
                <c:pt idx="1">
                  <c:v> Новости</c:v>
                </c:pt>
                <c:pt idx="2">
                  <c:v> Экономические и социальные перемены: факты, тенденции, прогноз</c:v>
                </c:pt>
                <c:pt idx="3">
                  <c:v> Проблемы развития территории</c:v>
                </c:pt>
                <c:pt idx="4">
                  <c:v> Правила для авторов - Экономические и социальные перемены: факты, тенденции, прогноз</c:v>
                </c:pt>
                <c:pt idx="5">
                  <c:v> Личный кабинет</c:v>
                </c:pt>
                <c:pt idx="6">
                  <c:v> Вопросы территориального развития</c:v>
                </c:pt>
                <c:pt idx="7">
                  <c:v> Материалы олимпиады</c:v>
                </c:pt>
              </c:strCache>
            </c:strRef>
          </c:cat>
          <c:val>
            <c:numRef>
              <c:f>Лист1!$D$119:$D$126</c:f>
              <c:numCache>
                <c:formatCode>0.0</c:formatCode>
                <c:ptCount val="8"/>
                <c:pt idx="0">
                  <c:v>77.599999999999994</c:v>
                </c:pt>
                <c:pt idx="1">
                  <c:v>12.31581681942539</c:v>
                </c:pt>
                <c:pt idx="2">
                  <c:v>4.0400555289456808</c:v>
                </c:pt>
                <c:pt idx="3">
                  <c:v>1.7101129250927511</c:v>
                </c:pt>
                <c:pt idx="4">
                  <c:v>1.4048660891872802</c:v>
                </c:pt>
                <c:pt idx="5">
                  <c:v>1.0407618181670577</c:v>
                </c:pt>
                <c:pt idx="6">
                  <c:v>1.0224957176142035</c:v>
                </c:pt>
                <c:pt idx="7">
                  <c:v>0.91533459437079367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5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58982706708602428"/>
          <c:w val="0.99118604149437284"/>
          <c:h val="0.392531205830567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Лист1!$A$137:$A$150</c:f>
              <c:strCache>
                <c:ptCount val="14"/>
                <c:pt idx="0">
                  <c:v>Главный сайт(www)</c:v>
                </c:pt>
                <c:pt idx="1">
                  <c:v>ЭИСП(esc)</c:v>
                </c:pt>
                <c:pt idx="2">
                  <c:v>НОЦ</c:v>
                </c:pt>
                <c:pt idx="3">
                  <c:v>ПРТ(pdt)</c:v>
                </c:pt>
                <c:pt idx="4">
                  <c:v>Форумы (конференции)</c:v>
                </c:pt>
                <c:pt idx="5">
                  <c:v>ВТР(vtr)</c:v>
                </c:pt>
                <c:pt idx="6">
                  <c:v>Соц. пространство(sa)</c:v>
                </c:pt>
                <c:pt idx="7">
                  <c:v>Библиотека(lib)</c:v>
                </c:pt>
                <c:pt idx="8">
                  <c:v>Виртуальный музей (museum)</c:v>
                </c:pt>
                <c:pt idx="9">
                  <c:v>ИАС (все системы)</c:v>
                </c:pt>
                <c:pt idx="10">
                  <c:v>Бюллетень ЭГУ(gm)</c:v>
                </c:pt>
                <c:pt idx="11">
                  <c:v>Типография(po)</c:v>
                </c:pt>
                <c:pt idx="12">
                  <c:v>ЦТТ(ctt)</c:v>
                </c:pt>
                <c:pt idx="13">
                  <c:v>Английская версия (en)</c:v>
                </c:pt>
              </c:strCache>
            </c:strRef>
          </c:cat>
          <c:val>
            <c:numRef>
              <c:f>Лист1!$C$137:$C$150</c:f>
              <c:numCache>
                <c:formatCode>0.0</c:formatCode>
                <c:ptCount val="14"/>
                <c:pt idx="0">
                  <c:v>32.487647625098134</c:v>
                </c:pt>
                <c:pt idx="1">
                  <c:v>22.384639499302274</c:v>
                </c:pt>
                <c:pt idx="2">
                  <c:v>14.879722130517647</c:v>
                </c:pt>
                <c:pt idx="3">
                  <c:v>8.7794105815672889</c:v>
                </c:pt>
                <c:pt idx="4">
                  <c:v>7.8849904426880322</c:v>
                </c:pt>
                <c:pt idx="5">
                  <c:v>5.0214033851471882</c:v>
                </c:pt>
                <c:pt idx="6">
                  <c:v>2.8988201089172909</c:v>
                </c:pt>
                <c:pt idx="7">
                  <c:v>1.9500245521657231</c:v>
                </c:pt>
                <c:pt idx="8">
                  <c:v>0.8325542297694315</c:v>
                </c:pt>
                <c:pt idx="9">
                  <c:v>0.82145720571385772</c:v>
                </c:pt>
                <c:pt idx="10">
                  <c:v>0.80370196722493947</c:v>
                </c:pt>
                <c:pt idx="11">
                  <c:v>0.62171077271352748</c:v>
                </c:pt>
                <c:pt idx="12">
                  <c:v>0.5221149818147518</c:v>
                </c:pt>
                <c:pt idx="13">
                  <c:v>0.11180251735990701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7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021966044442699E-2"/>
          <c:y val="0.75137137540273291"/>
          <c:w val="0.96751490097114068"/>
          <c:h val="0.234645996123887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Лист1!$A$193:$A$195</c:f>
              <c:strCache>
                <c:ptCount val="3"/>
                <c:pt idx="0">
                  <c:v>Сайты</c:v>
                </c:pt>
                <c:pt idx="1">
                  <c:v>Поисковые движки</c:v>
                </c:pt>
                <c:pt idx="2">
                  <c:v>Прямой вход</c:v>
                </c:pt>
              </c:strCache>
            </c:strRef>
          </c:cat>
          <c:val>
            <c:numRef>
              <c:f>Лист1!$H$193:$H$195</c:f>
              <c:numCache>
                <c:formatCode>0.0</c:formatCode>
                <c:ptCount val="3"/>
                <c:pt idx="0">
                  <c:v>7.6664301295697648</c:v>
                </c:pt>
                <c:pt idx="1">
                  <c:v>44.660175037451708</c:v>
                </c:pt>
                <c:pt idx="2">
                  <c:v>47.673394832978531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Лист1!$A$202:$A$204</c:f>
              <c:strCache>
                <c:ptCount val="3"/>
                <c:pt idx="0">
                  <c:v>Google</c:v>
                </c:pt>
                <c:pt idx="1">
                  <c:v>Yandex</c:v>
                </c:pt>
                <c:pt idx="2">
                  <c:v>Остальные</c:v>
                </c:pt>
              </c:strCache>
            </c:strRef>
          </c:cat>
          <c:val>
            <c:numRef>
              <c:f>Лист1!$B$202:$B$204</c:f>
              <c:numCache>
                <c:formatCode>General</c:formatCode>
                <c:ptCount val="3"/>
                <c:pt idx="0">
                  <c:v>52.4</c:v>
                </c:pt>
                <c:pt idx="1">
                  <c:v>45.6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Лист1!$A$219:$A$230</c:f>
              <c:strCache>
                <c:ptCount val="12"/>
                <c:pt idx="0">
                  <c:v>Остальные (каждый менее 1%)</c:v>
                </c:pt>
                <c:pt idx="1">
                  <c:v>Вконтакте</c:v>
                </c:pt>
                <c:pt idx="2">
                  <c:v>Майл.РУ</c:v>
                </c:pt>
                <c:pt idx="3">
                  <c:v>Олимпиада для школьников (olimpiada.ru)</c:v>
                </c:pt>
                <c:pt idx="4">
                  <c:v>Амазон</c:v>
                </c:pt>
                <c:pt idx="5">
                  <c:v>Интернет конференция (global-challenges)</c:v>
                </c:pt>
                <c:pt idx="6">
                  <c:v>Фейсбук</c:v>
                </c:pt>
                <c:pt idx="7">
                  <c:v>Яндекс</c:v>
                </c:pt>
                <c:pt idx="8">
                  <c:v>Визуальные закладки</c:v>
                </c:pt>
                <c:pt idx="9">
                  <c:v>Самарский ЭГУ</c:v>
                </c:pt>
                <c:pt idx="10">
                  <c:v>Толкователь</c:v>
                </c:pt>
                <c:pt idx="11">
                  <c:v>Википедия</c:v>
                </c:pt>
              </c:strCache>
            </c:strRef>
          </c:cat>
          <c:val>
            <c:numRef>
              <c:f>Лист1!$B$219:$B$230</c:f>
              <c:numCache>
                <c:formatCode>0</c:formatCode>
                <c:ptCount val="12"/>
                <c:pt idx="0">
                  <c:v>28.800000000000011</c:v>
                </c:pt>
                <c:pt idx="1">
                  <c:v>38.200000000000003</c:v>
                </c:pt>
                <c:pt idx="2">
                  <c:v>11.6</c:v>
                </c:pt>
                <c:pt idx="3">
                  <c:v>5.3</c:v>
                </c:pt>
                <c:pt idx="4">
                  <c:v>3.5</c:v>
                </c:pt>
                <c:pt idx="5">
                  <c:v>3.3</c:v>
                </c:pt>
                <c:pt idx="6">
                  <c:v>2.7</c:v>
                </c:pt>
                <c:pt idx="7">
                  <c:v>2</c:v>
                </c:pt>
                <c:pt idx="8">
                  <c:v>1.5</c:v>
                </c:pt>
                <c:pt idx="9">
                  <c:v>1.1000000000000001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6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Лист1!$B$18:$D$18</c:f>
              <c:strCache>
                <c:ptCount val="3"/>
                <c:pt idx="0">
                  <c:v>Информационный портал ВолНЦ РАН за 2017 год </c:v>
                </c:pt>
                <c:pt idx="1">
                  <c:v>Сайт ЦЭМИ РАН за 2017 год (общедоступные данные на сайте)</c:v>
                </c:pt>
                <c:pt idx="2">
                  <c:v>Сайт ИС РАН за 2017 год </c:v>
                </c:pt>
              </c:strCache>
            </c:strRef>
          </c:cat>
          <c:val>
            <c:numRef>
              <c:f>Лист1!$B$19:$D$19</c:f>
              <c:numCache>
                <c:formatCode>#,##0</c:formatCode>
                <c:ptCount val="3"/>
                <c:pt idx="0" formatCode="General">
                  <c:v>360</c:v>
                </c:pt>
                <c:pt idx="1">
                  <c:v>168</c:v>
                </c:pt>
                <c:pt idx="2" formatCode="General">
                  <c:v>2356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7671904"/>
        <c:axId val="267797104"/>
      </c:barChart>
      <c:catAx>
        <c:axId val="26767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67797104"/>
        <c:crosses val="autoZero"/>
        <c:auto val="1"/>
        <c:lblAlgn val="ctr"/>
        <c:lblOffset val="100"/>
        <c:noMultiLvlLbl val="0"/>
      </c:catAx>
      <c:valAx>
        <c:axId val="26779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6767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Лист9!$W$25</c:f>
              <c:strCache>
                <c:ptCount val="1"/>
                <c:pt idx="0">
                  <c:v>свыше 10 лет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Лист9!$A$26:$A$29</c:f>
              <c:strCache>
                <c:ptCount val="4"/>
                <c:pt idx="0">
                  <c:v>Вспомогательные системы</c:v>
                </c:pt>
                <c:pt idx="1">
                  <c:v>Вычислительная техника</c:v>
                </c:pt>
                <c:pt idx="2">
                  <c:v>Мультимедиа</c:v>
                </c:pt>
                <c:pt idx="3">
                  <c:v>Типография</c:v>
                </c:pt>
              </c:strCache>
            </c:strRef>
          </c:cat>
          <c:val>
            <c:numRef>
              <c:f>Лист9!$W$26:$W$29</c:f>
              <c:numCache>
                <c:formatCode>0.0%</c:formatCode>
                <c:ptCount val="4"/>
                <c:pt idx="0">
                  <c:v>0.16695812897610571</c:v>
                </c:pt>
                <c:pt idx="1">
                  <c:v>0.14501280405618724</c:v>
                </c:pt>
                <c:pt idx="2">
                  <c:v>0.23455638465562606</c:v>
                </c:pt>
                <c:pt idx="3">
                  <c:v>0.23051364255091539</c:v>
                </c:pt>
              </c:numCache>
            </c:numRef>
          </c:val>
        </c:ser>
        <c:ser>
          <c:idx val="1"/>
          <c:order val="1"/>
          <c:tx>
            <c:strRef>
              <c:f>Лист9!$Y$25</c:f>
              <c:strCache>
                <c:ptCount val="1"/>
                <c:pt idx="0">
                  <c:v>от 5 до 10 лет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Лист9!$A$26:$A$29</c:f>
              <c:strCache>
                <c:ptCount val="4"/>
                <c:pt idx="0">
                  <c:v>Вспомогательные системы</c:v>
                </c:pt>
                <c:pt idx="1">
                  <c:v>Вычислительная техника</c:v>
                </c:pt>
                <c:pt idx="2">
                  <c:v>Мультимедиа</c:v>
                </c:pt>
                <c:pt idx="3">
                  <c:v>Типография</c:v>
                </c:pt>
              </c:strCache>
            </c:strRef>
          </c:cat>
          <c:val>
            <c:numRef>
              <c:f>Лист9!$Y$26:$Y$29</c:f>
              <c:numCache>
                <c:formatCode>0.0%</c:formatCode>
                <c:ptCount val="4"/>
                <c:pt idx="0">
                  <c:v>0.73718443999848171</c:v>
                </c:pt>
                <c:pt idx="1">
                  <c:v>0.66307237844781064</c:v>
                </c:pt>
                <c:pt idx="2">
                  <c:v>0.75554345617255703</c:v>
                </c:pt>
                <c:pt idx="3">
                  <c:v>0.67131503241224044</c:v>
                </c:pt>
              </c:numCache>
            </c:numRef>
          </c:val>
        </c:ser>
        <c:ser>
          <c:idx val="2"/>
          <c:order val="2"/>
          <c:tx>
            <c:strRef>
              <c:f>Лист9!$AA$25</c:f>
              <c:strCache>
                <c:ptCount val="1"/>
                <c:pt idx="0">
                  <c:v>менее 5 лет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7897091722595079E-3"/>
                  <c:y val="-1.0197578075207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Лист9!$A$26:$A$29</c:f>
              <c:strCache>
                <c:ptCount val="4"/>
                <c:pt idx="0">
                  <c:v>Вспомогательные системы</c:v>
                </c:pt>
                <c:pt idx="1">
                  <c:v>Вычислительная техника</c:v>
                </c:pt>
                <c:pt idx="2">
                  <c:v>Мультимедиа</c:v>
                </c:pt>
                <c:pt idx="3">
                  <c:v>Типография</c:v>
                </c:pt>
              </c:strCache>
            </c:strRef>
          </c:cat>
          <c:val>
            <c:numRef>
              <c:f>Лист9!$AA$26:$AA$29</c:f>
              <c:numCache>
                <c:formatCode>0.0%</c:formatCode>
                <c:ptCount val="4"/>
                <c:pt idx="0">
                  <c:v>9.5857431025412373E-2</c:v>
                </c:pt>
                <c:pt idx="1">
                  <c:v>0.19191481749600212</c:v>
                </c:pt>
                <c:pt idx="2">
                  <c:v>9.9001591718168996E-3</c:v>
                </c:pt>
                <c:pt idx="3">
                  <c:v>9.8171325036844392E-2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2227192"/>
        <c:axId val="262228760"/>
      </c:barChart>
      <c:catAx>
        <c:axId val="262227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62228760"/>
        <c:crosses val="autoZero"/>
        <c:auto val="1"/>
        <c:lblAlgn val="ctr"/>
        <c:lblOffset val="100"/>
        <c:noMultiLvlLbl val="0"/>
      </c:catAx>
      <c:valAx>
        <c:axId val="26222876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62227192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v>Затраты на оборудование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504D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137894174238375E-3"/>
                  <c:y val="3.0459945172098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930518439337254E-2"/>
                  <c:y val="-5.4827901309777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021214604119278E-2"/>
                  <c:y val="2.5936660632478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539777382723645E-2"/>
                  <c:y val="-3.8904990948718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4042429208238555E-2"/>
                  <c:y val="-3.6311324885470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6529170080664006E-2"/>
                  <c:y val="4.1498657011965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8031821906178861E-2"/>
                  <c:y val="-3.6311324885470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7047732859268373E-2"/>
                  <c:y val="3.8904990948718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8550384684783284E-2"/>
                  <c:y val="-3.8904990948718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6582206590962197E-2"/>
                  <c:y val="3.3717658822222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1037125557208734E-2"/>
                  <c:y val="-4.1498657011965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2539777382723645E-2"/>
                  <c:y val="3.3717658822222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4042429208238555E-2"/>
                  <c:y val="-4.6685989138461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4042429208238666E-2"/>
                  <c:y val="-3.8904990948718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5545081033753466E-2"/>
                  <c:y val="4.6685989138461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8031821906178806E-2"/>
                  <c:y val="-4.409232307521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Лист9!$B$31:$S$31</c:f>
              <c:numCache>
                <c:formatCode>General</c:formatCode>
                <c:ptCount val="18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  <c:pt idx="5">
                  <c:v>2012</c:v>
                </c:pt>
                <c:pt idx="6">
                  <c:v>2011</c:v>
                </c:pt>
                <c:pt idx="7">
                  <c:v>2010</c:v>
                </c:pt>
                <c:pt idx="8">
                  <c:v>2009</c:v>
                </c:pt>
                <c:pt idx="9">
                  <c:v>2008</c:v>
                </c:pt>
                <c:pt idx="10">
                  <c:v>2007</c:v>
                </c:pt>
                <c:pt idx="11">
                  <c:v>2006</c:v>
                </c:pt>
                <c:pt idx="12">
                  <c:v>2005</c:v>
                </c:pt>
                <c:pt idx="13">
                  <c:v>2004</c:v>
                </c:pt>
                <c:pt idx="14">
                  <c:v>2003</c:v>
                </c:pt>
                <c:pt idx="15">
                  <c:v>2002</c:v>
                </c:pt>
                <c:pt idx="16">
                  <c:v>2001</c:v>
                </c:pt>
                <c:pt idx="17">
                  <c:v>2000</c:v>
                </c:pt>
              </c:numCache>
            </c:numRef>
          </c:cat>
          <c:val>
            <c:numRef>
              <c:f>Лист9!$B$32:$S$32</c:f>
              <c:numCache>
                <c:formatCode>General</c:formatCode>
                <c:ptCount val="18"/>
                <c:pt idx="0">
                  <c:v>0.72</c:v>
                </c:pt>
                <c:pt idx="1">
                  <c:v>1.08270523</c:v>
                </c:pt>
                <c:pt idx="2">
                  <c:v>0.93053467000000001</c:v>
                </c:pt>
                <c:pt idx="3">
                  <c:v>1.5151187199999998</c:v>
                </c:pt>
                <c:pt idx="4">
                  <c:v>0.64510199999999995</c:v>
                </c:pt>
                <c:pt idx="5">
                  <c:v>4.72533665</c:v>
                </c:pt>
                <c:pt idx="6">
                  <c:v>3.5838865099999997</c:v>
                </c:pt>
                <c:pt idx="7">
                  <c:v>8.9344779600000006</c:v>
                </c:pt>
                <c:pt idx="8">
                  <c:v>1.4239541</c:v>
                </c:pt>
                <c:pt idx="9">
                  <c:v>3.4427809900000002</c:v>
                </c:pt>
                <c:pt idx="10">
                  <c:v>1.1933765600000001</c:v>
                </c:pt>
                <c:pt idx="11">
                  <c:v>0.96996124999999989</c:v>
                </c:pt>
                <c:pt idx="12">
                  <c:v>0.83797633999999999</c:v>
                </c:pt>
                <c:pt idx="13">
                  <c:v>0.8984196000000001</c:v>
                </c:pt>
                <c:pt idx="14">
                  <c:v>0.63839325000000013</c:v>
                </c:pt>
                <c:pt idx="15">
                  <c:v>0.83039542999999993</c:v>
                </c:pt>
                <c:pt idx="16">
                  <c:v>0.40724348999999999</c:v>
                </c:pt>
                <c:pt idx="17">
                  <c:v>0.28893217000000004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272848"/>
        <c:axId val="182272456"/>
      </c:lineChart>
      <c:catAx>
        <c:axId val="182272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272456"/>
        <c:crosses val="autoZero"/>
        <c:auto val="1"/>
        <c:lblAlgn val="ctr"/>
        <c:lblOffset val="100"/>
        <c:noMultiLvlLbl val="0"/>
      </c:catAx>
      <c:valAx>
        <c:axId val="182272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27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Лист9!$AC$25</c:f>
              <c:strCache>
                <c:ptCount val="1"/>
                <c:pt idx="0">
                  <c:v>свыше 10 лет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Лист9!$A$26:$A$29</c:f>
              <c:strCache>
                <c:ptCount val="4"/>
                <c:pt idx="0">
                  <c:v>Вспомогательные системы</c:v>
                </c:pt>
                <c:pt idx="1">
                  <c:v>Вычислительная техника</c:v>
                </c:pt>
                <c:pt idx="2">
                  <c:v>Мультимедиа</c:v>
                </c:pt>
                <c:pt idx="3">
                  <c:v>Типография</c:v>
                </c:pt>
              </c:strCache>
            </c:strRef>
          </c:cat>
          <c:val>
            <c:numRef>
              <c:f>Лист9!$AC$26:$AC$29</c:f>
              <c:numCache>
                <c:formatCode>0.0%</c:formatCode>
                <c:ptCount val="4"/>
                <c:pt idx="0">
                  <c:v>0.75675795582540306</c:v>
                </c:pt>
                <c:pt idx="1">
                  <c:v>0.67892997823326418</c:v>
                </c:pt>
                <c:pt idx="2">
                  <c:v>0.84506229816614853</c:v>
                </c:pt>
                <c:pt idx="3">
                  <c:v>0.781664192487601</c:v>
                </c:pt>
              </c:numCache>
            </c:numRef>
          </c:val>
        </c:ser>
        <c:ser>
          <c:idx val="1"/>
          <c:order val="1"/>
          <c:tx>
            <c:strRef>
              <c:f>Лист9!$AE$25</c:f>
              <c:strCache>
                <c:ptCount val="1"/>
                <c:pt idx="0">
                  <c:v>от 5 до 10 лет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3.5655428188002369E-3"/>
                  <c:y val="-5.4746415225999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Лист9!$A$26:$A$29</c:f>
              <c:strCache>
                <c:ptCount val="4"/>
                <c:pt idx="0">
                  <c:v>Вспомогательные системы</c:v>
                </c:pt>
                <c:pt idx="1">
                  <c:v>Вычислительная техника</c:v>
                </c:pt>
                <c:pt idx="2">
                  <c:v>Мультимедиа</c:v>
                </c:pt>
                <c:pt idx="3">
                  <c:v>Типография</c:v>
                </c:pt>
              </c:strCache>
            </c:strRef>
          </c:cat>
          <c:val>
            <c:numRef>
              <c:f>Лист9!$AE$26:$AE$29</c:f>
              <c:numCache>
                <c:formatCode>0.0%</c:formatCode>
                <c:ptCount val="4"/>
                <c:pt idx="0">
                  <c:v>0.11190018586573766</c:v>
                </c:pt>
                <c:pt idx="1">
                  <c:v>0.18972816345787658</c:v>
                </c:pt>
                <c:pt idx="2">
                  <c:v>2.3595843524992166E-2</c:v>
                </c:pt>
                <c:pt idx="3">
                  <c:v>8.6993949203539978E-2</c:v>
                </c:pt>
              </c:numCache>
            </c:numRef>
          </c:val>
        </c:ser>
        <c:ser>
          <c:idx val="2"/>
          <c:order val="2"/>
          <c:tx>
            <c:strRef>
              <c:f>Лист9!$AH$25</c:f>
              <c:strCache>
                <c:ptCount val="1"/>
                <c:pt idx="0">
                  <c:v>менее 5 лет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Лист9!$A$26:$A$29</c:f>
              <c:strCache>
                <c:ptCount val="4"/>
                <c:pt idx="0">
                  <c:v>Вспомогательные системы</c:v>
                </c:pt>
                <c:pt idx="1">
                  <c:v>Вычислительная техника</c:v>
                </c:pt>
                <c:pt idx="2">
                  <c:v>Мультимедиа</c:v>
                </c:pt>
                <c:pt idx="3">
                  <c:v>Типография</c:v>
                </c:pt>
              </c:strCache>
            </c:strRef>
          </c:cat>
          <c:val>
            <c:numRef>
              <c:f>Лист9!$AH$26:$AH$29</c:f>
              <c:numCache>
                <c:formatCode>0.0%</c:formatCode>
                <c:ptCount val="4"/>
                <c:pt idx="0">
                  <c:v>0.13134185830885925</c:v>
                </c:pt>
                <c:pt idx="1">
                  <c:v>0.13134185830885925</c:v>
                </c:pt>
                <c:pt idx="2">
                  <c:v>0.13134185830885925</c:v>
                </c:pt>
                <c:pt idx="3">
                  <c:v>0.13134185830885925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271672"/>
        <c:axId val="182271280"/>
      </c:barChart>
      <c:catAx>
        <c:axId val="182271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82271280"/>
        <c:crosses val="autoZero"/>
        <c:auto val="1"/>
        <c:lblAlgn val="ctr"/>
        <c:lblOffset val="100"/>
        <c:noMultiLvlLbl val="0"/>
      </c:catAx>
      <c:valAx>
        <c:axId val="18227128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82271672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Количество просмотров (в тыс.)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за 9 мес.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309</c:v>
                </c:pt>
                <c:pt idx="1">
                  <c:v>312</c:v>
                </c:pt>
                <c:pt idx="2">
                  <c:v>318</c:v>
                </c:pt>
                <c:pt idx="3">
                  <c:v>359</c:v>
                </c:pt>
                <c:pt idx="4">
                  <c:v>360</c:v>
                </c:pt>
                <c:pt idx="5">
                  <c:v>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270496"/>
        <c:axId val="182270104"/>
      </c:barChart>
      <c:catAx>
        <c:axId val="18227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82270104"/>
        <c:crosses val="autoZero"/>
        <c:auto val="1"/>
        <c:lblAlgn val="ctr"/>
        <c:lblOffset val="100"/>
        <c:noMultiLvlLbl val="0"/>
      </c:catAx>
      <c:valAx>
        <c:axId val="1822701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82270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0945474485084497"/>
                  <c:y val="9.282350693977472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9.364533200650714E-2"/>
                  <c:y val="-6.188396221082704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Лист2!$B$1:$B$8</c:f>
              <c:strCache>
                <c:ptCount val="8"/>
                <c:pt idx="0">
                  <c:v>Россия</c:v>
                </c:pt>
                <c:pt idx="1">
                  <c:v>США</c:v>
                </c:pt>
                <c:pt idx="2">
                  <c:v>Украина</c:v>
                </c:pt>
                <c:pt idx="3">
                  <c:v>Беларусь</c:v>
                </c:pt>
                <c:pt idx="4">
                  <c:v>Словакия</c:v>
                </c:pt>
                <c:pt idx="5">
                  <c:v>Узбекистан</c:v>
                </c:pt>
                <c:pt idx="6">
                  <c:v>Казахстан</c:v>
                </c:pt>
                <c:pt idx="7">
                  <c:v>Остальные</c:v>
                </c:pt>
              </c:strCache>
            </c:strRef>
          </c:cat>
          <c:val>
            <c:numRef>
              <c:f>Лист2!$C$1:$C$8</c:f>
              <c:numCache>
                <c:formatCode>0.0</c:formatCode>
                <c:ptCount val="8"/>
                <c:pt idx="0">
                  <c:v>90.644504303265222</c:v>
                </c:pt>
                <c:pt idx="1">
                  <c:v>2.1444057552066225</c:v>
                </c:pt>
                <c:pt idx="2">
                  <c:v>1.3402535970041389</c:v>
                </c:pt>
                <c:pt idx="3">
                  <c:v>1.3172590499967152</c:v>
                </c:pt>
                <c:pt idx="4">
                  <c:v>0.66749885027264966</c:v>
                </c:pt>
                <c:pt idx="5">
                  <c:v>0.44149530254253988</c:v>
                </c:pt>
                <c:pt idx="6">
                  <c:v>0.43886735431312007</c:v>
                </c:pt>
                <c:pt idx="7">
                  <c:v>3.0057157873989881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7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Лист1!$A$39:$A$48</c:f>
              <c:strCache>
                <c:ptCount val="10"/>
                <c:pt idx="0">
                  <c:v>1 страница</c:v>
                </c:pt>
                <c:pt idx="1">
                  <c:v>2 страниц</c:v>
                </c:pt>
                <c:pt idx="2">
                  <c:v>3 страниц</c:v>
                </c:pt>
                <c:pt idx="3">
                  <c:v>4 страниц</c:v>
                </c:pt>
                <c:pt idx="4">
                  <c:v>5 страниц</c:v>
                </c:pt>
                <c:pt idx="5">
                  <c:v>6-7 страниц</c:v>
                </c:pt>
                <c:pt idx="6">
                  <c:v>8-10 страниц</c:v>
                </c:pt>
                <c:pt idx="7">
                  <c:v>11-14 страниц</c:v>
                </c:pt>
                <c:pt idx="8">
                  <c:v>15-20 страниц</c:v>
                </c:pt>
                <c:pt idx="9">
                  <c:v>21+ страниц</c:v>
                </c:pt>
              </c:strCache>
            </c:strRef>
          </c:cat>
          <c:val>
            <c:numRef>
              <c:f>Лист1!$B$39:$B$48</c:f>
              <c:numCache>
                <c:formatCode>General</c:formatCode>
                <c:ptCount val="10"/>
                <c:pt idx="0">
                  <c:v>57.4</c:v>
                </c:pt>
                <c:pt idx="1">
                  <c:v>14.8</c:v>
                </c:pt>
                <c:pt idx="2">
                  <c:v>7.1</c:v>
                </c:pt>
                <c:pt idx="3">
                  <c:v>4.3</c:v>
                </c:pt>
                <c:pt idx="4">
                  <c:v>3</c:v>
                </c:pt>
                <c:pt idx="5">
                  <c:v>4</c:v>
                </c:pt>
                <c:pt idx="6">
                  <c:v>3.3</c:v>
                </c:pt>
                <c:pt idx="7">
                  <c:v>2.2999999999999998</c:v>
                </c:pt>
                <c:pt idx="8">
                  <c:v>1.6</c:v>
                </c:pt>
                <c:pt idx="9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4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Лист1!$A$52:$A$61</c:f>
              <c:strCache>
                <c:ptCount val="10"/>
                <c:pt idx="0">
                  <c:v>0-10 сек</c:v>
                </c:pt>
                <c:pt idx="1">
                  <c:v>11-30 сек</c:v>
                </c:pt>
                <c:pt idx="2">
                  <c:v>31-60 сек</c:v>
                </c:pt>
                <c:pt idx="3">
                  <c:v>1-2 мин</c:v>
                </c:pt>
                <c:pt idx="4">
                  <c:v>2-4 мин</c:v>
                </c:pt>
                <c:pt idx="5">
                  <c:v>4-7 мин</c:v>
                </c:pt>
                <c:pt idx="6">
                  <c:v>7-10 мин</c:v>
                </c:pt>
                <c:pt idx="7">
                  <c:v>10-15 мин</c:v>
                </c:pt>
                <c:pt idx="8">
                  <c:v>15-30 мин</c:v>
                </c:pt>
                <c:pt idx="9">
                  <c:v>30+ мин</c:v>
                </c:pt>
              </c:strCache>
            </c:strRef>
          </c:cat>
          <c:val>
            <c:numRef>
              <c:f>Лист1!$B$52:$B$61</c:f>
              <c:numCache>
                <c:formatCode>General</c:formatCode>
                <c:ptCount val="10"/>
                <c:pt idx="0">
                  <c:v>61.9</c:v>
                </c:pt>
                <c:pt idx="1">
                  <c:v>5.6</c:v>
                </c:pt>
                <c:pt idx="2">
                  <c:v>4.2</c:v>
                </c:pt>
                <c:pt idx="3">
                  <c:v>4.5</c:v>
                </c:pt>
                <c:pt idx="4">
                  <c:v>4.5</c:v>
                </c:pt>
                <c:pt idx="5">
                  <c:v>3.7</c:v>
                </c:pt>
                <c:pt idx="6">
                  <c:v>2.2999999999999998</c:v>
                </c:pt>
                <c:pt idx="7">
                  <c:v>2.8</c:v>
                </c:pt>
                <c:pt idx="8">
                  <c:v>5.8</c:v>
                </c:pt>
                <c:pt idx="9">
                  <c:v>4.5999999999999996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-1.8265904651370991E-2"/>
                  <c:y val="-2.89210096829895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1127479902448809E-3"/>
                  <c:y val="-2.44524630057340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572037842612957E-3"/>
                  <c:y val="1.17291950514021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7291606218510781E-3"/>
                  <c:y val="1.8050187248180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Лист1!$A$66:$A$79</c:f>
              <c:strCache>
                <c:ptCount val="14"/>
                <c:pt idx="0">
                  <c:v>1 посещение</c:v>
                </c:pt>
                <c:pt idx="1">
                  <c:v>2 посещений</c:v>
                </c:pt>
                <c:pt idx="2">
                  <c:v>3 посещений</c:v>
                </c:pt>
                <c:pt idx="3">
                  <c:v>4 посещений</c:v>
                </c:pt>
                <c:pt idx="4">
                  <c:v>5 посещений</c:v>
                </c:pt>
                <c:pt idx="5">
                  <c:v>6 посещений</c:v>
                </c:pt>
                <c:pt idx="6">
                  <c:v>7 посещений</c:v>
                </c:pt>
                <c:pt idx="7">
                  <c:v>8 посещений</c:v>
                </c:pt>
                <c:pt idx="8">
                  <c:v>9-14 посещений</c:v>
                </c:pt>
                <c:pt idx="9">
                  <c:v>15-25 посещений</c:v>
                </c:pt>
                <c:pt idx="10">
                  <c:v>26-50 посещений</c:v>
                </c:pt>
                <c:pt idx="11">
                  <c:v>51-100 посещений</c:v>
                </c:pt>
                <c:pt idx="12">
                  <c:v>101-200 посещений</c:v>
                </c:pt>
                <c:pt idx="13">
                  <c:v>201+ посещений</c:v>
                </c:pt>
              </c:strCache>
            </c:strRef>
          </c:cat>
          <c:val>
            <c:numRef>
              <c:f>Лист1!$B$66:$B$79</c:f>
              <c:numCache>
                <c:formatCode>General</c:formatCode>
                <c:ptCount val="14"/>
                <c:pt idx="0">
                  <c:v>68.8</c:v>
                </c:pt>
                <c:pt idx="1">
                  <c:v>5.9</c:v>
                </c:pt>
                <c:pt idx="2">
                  <c:v>2.9</c:v>
                </c:pt>
                <c:pt idx="3">
                  <c:v>1.9</c:v>
                </c:pt>
                <c:pt idx="4">
                  <c:v>1.4</c:v>
                </c:pt>
                <c:pt idx="5">
                  <c:v>1.1000000000000001</c:v>
                </c:pt>
                <c:pt idx="6">
                  <c:v>0.9</c:v>
                </c:pt>
                <c:pt idx="7">
                  <c:v>0.8</c:v>
                </c:pt>
                <c:pt idx="8">
                  <c:v>3.1</c:v>
                </c:pt>
                <c:pt idx="9">
                  <c:v>2.9</c:v>
                </c:pt>
                <c:pt idx="10">
                  <c:v>3.2</c:v>
                </c:pt>
                <c:pt idx="11">
                  <c:v>2.5</c:v>
                </c:pt>
                <c:pt idx="12">
                  <c:v>2.1</c:v>
                </c:pt>
                <c:pt idx="13">
                  <c:v>2.6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1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604938271604933E-2"/>
          <c:y val="0.7322782651072125"/>
          <c:w val="0.95969865319865322"/>
          <c:h val="0.249154483430799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028A84A-CDD8-4169-8314-0A14595EB8A4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26580F2-D083-4F4C-AAB0-CD3D69627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971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580F2-D083-4F4C-AAB0-CD3D69627D4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97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578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07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035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560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145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1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64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93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02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4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8CB4BB-E9A0-4248-86BA-00699B16E4F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927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996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4195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168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2868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8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468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2985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085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4701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537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311925-7E50-4CBD-97D3-0A85D6ACB37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5169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9062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2784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003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560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9792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898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659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83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9170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84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516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39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9702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3657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284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153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290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0905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242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6529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878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705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820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7512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65249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596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3531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563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25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25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25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5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7970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25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25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25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563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25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563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563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563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563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5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327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563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563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563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563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563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563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563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563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563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5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37193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80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563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563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563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563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563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563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563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563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563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39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6422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90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3859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57301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1148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03520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97438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7689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F10BF-61E3-47D1-B115-634763FD7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12672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D802-9015-475D-97F0-2E5451E0688B}" type="slidenum">
              <a:rPr lang="ru-RU" smtClean="0"/>
              <a:t>97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998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6213-F1A5-473A-AF11-4BE6B85AED77}" type="datetime1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78436-BAC0-42D3-A0AE-956241D65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8D938-7706-4F12-BF01-F2B9FEA42B49}" type="datetime1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D0C4E-9698-40E0-96D0-F11602085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9C605-431C-4B2B-9445-6C24BB9586C1}" type="datetime1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72DB5-1DF6-4970-AACF-50CB47EB9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5EDBF-A487-4E01-BC88-6B04B9932191}" type="datetime1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962F8-55AB-4778-B09B-4CA60EE00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65DA7-BD7D-420C-AE45-79C51042C9EB}" type="datetime1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A2E24-193B-4B81-8165-C2B1AB186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A2889-67BB-4D0A-BB00-F889F62D5EC0}" type="datetime1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D1F8-4397-455A-96F1-98F7EE5FC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5BB5A-F7C6-400B-ACD8-901516149C5F}" type="datetime1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B4917-914B-4A39-B9B5-00D3B5ABB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4C2DE-943E-48E1-89F5-91E7BD00230B}" type="datetime1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874BD-D811-436A-AF47-2F38B0AAC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658EA-FE20-4125-9586-1B55B5FC0C08}" type="datetime1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D2E4-21BF-452F-BF6D-24B2A5C26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4A7F-A716-43F1-AABC-D56E299F9F7D}" type="datetime1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B54F9-910A-49B6-A158-325DCDA3F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1FB85-5EC1-4A95-BC7C-E0C5F8600505}" type="datetime1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24045-0D4C-404A-8B75-6DB0DF438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5B19E5-8449-4AC4-B495-A96717D361C5}" type="datetime1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93C8F8-9764-4ACD-B6AF-D5F016379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8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76" y="3501008"/>
            <a:ext cx="4356484" cy="792088"/>
          </a:xfrm>
        </p:spPr>
        <p:txBody>
          <a:bodyPr/>
          <a:lstStyle/>
          <a:p>
            <a:pPr algn="l"/>
            <a:r>
              <a:rPr lang="ru-RU" sz="2200" b="1" dirty="0">
                <a:solidFill>
                  <a:srgbClr val="1F497D"/>
                </a:solidFill>
                <a:latin typeface="Cambria" panose="02040503050406030204" pitchFamily="18" charset="0"/>
              </a:rPr>
              <a:t>на период 2019-2025 гг.</a:t>
            </a:r>
            <a:endParaRPr lang="ru-RU" sz="2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021288"/>
            <a:ext cx="6400800" cy="576064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27 </a:t>
            </a: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октября 2018 г.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355976" y="2450813"/>
            <a:ext cx="43564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600" b="1" dirty="0">
                <a:solidFill>
                  <a:srgbClr val="C00000"/>
                </a:solidFill>
                <a:latin typeface="Cambria" panose="02040503050406030204" pitchFamily="18" charset="0"/>
              </a:rPr>
              <a:t>Стратегия развития информационных </a:t>
            </a:r>
            <a:endParaRPr lang="ru-RU" sz="26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l"/>
            <a:r>
              <a:rPr lang="ru-RU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технологий </a:t>
            </a:r>
            <a:r>
              <a:rPr lang="ru-RU" sz="2600" b="1" dirty="0">
                <a:solidFill>
                  <a:srgbClr val="C00000"/>
                </a:solidFill>
                <a:latin typeface="Cambria" panose="02040503050406030204" pitchFamily="18" charset="0"/>
              </a:rPr>
              <a:t>в ВолНЦ </a:t>
            </a:r>
            <a:r>
              <a:rPr lang="ru-RU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РАН</a:t>
            </a:r>
            <a:endParaRPr lang="ru-RU" sz="2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ÐÐ°ÑÑÐ¸Ð½ÐºÐ¸ Ð¿Ð¾ Ð·Ð°Ð¿ÑÐ¾ÑÑ Ð¸Ð½ÑÐ¾ÑÐ¼Ð°ÑÐ¸Ð¾Ð½Ð½ÑÐµ ÑÐµÑÐ½Ð¾Ð»Ð¾Ð³Ð¸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93" y="1916832"/>
            <a:ext cx="3744416" cy="2808312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499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Технологии информационной безопасности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10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55576" y="1196752"/>
            <a:ext cx="5904656" cy="4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Основные направления: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584318" y="1828280"/>
            <a:ext cx="7948122" cy="229293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надежная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криптозащита данных и каналов связи (подсистемы электронной подписи, VPN технологии и пр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.);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err="1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проактивные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системы защиты от </a:t>
            </a:r>
            <a:r>
              <a:rPr lang="ru-RU" altLang="ru-RU" sz="16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кибер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угроз (несанкционированный доступ, различные </a:t>
            </a:r>
            <a:r>
              <a:rPr lang="ru-RU" altLang="ru-RU" sz="16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кибер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атаки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защита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от вредоносного программного обеспечения (вирусы, троянские программы и пр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.);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распределенные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реестры, использующую программные алгоритмы для надежного учета и подтверждения транзакций (технологии </a:t>
            </a:r>
            <a:r>
              <a:rPr lang="ru-RU" altLang="ru-RU" sz="16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блокчейн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20" name="Picture 4" descr="ÐÐ°ÑÑÐ¸Ð½ÐºÐ¸ Ð¿Ð¾ Ð·Ð°Ð¿ÑÐ¾ÑÑ Ð¸Ð½ÑÐ¾ÑÐ¼Ð°ÑÐ¸Ð¾Ð½Ð½Ð°Ñ Ð±ÐµÐ·Ð¾Ð¿Ð°ÑÐ½Ð¾ÑÑÑ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1" b="9841"/>
          <a:stretch/>
        </p:blipFill>
        <p:spPr bwMode="auto">
          <a:xfrm>
            <a:off x="2534764" y="4579800"/>
            <a:ext cx="4074473" cy="165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Технологии разработки программного обеспечения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11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55576" y="1196752"/>
            <a:ext cx="5904656" cy="4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Основные направления: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584318" y="1828280"/>
            <a:ext cx="4419730" cy="252376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eaLnBrk="0" fontAlgn="auto" hangingPunct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гибкие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методологии разработки ПО (</a:t>
            </a:r>
            <a:r>
              <a:rPr lang="ru-RU" altLang="ru-RU" sz="16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Agile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), итеративная (многоэтапная) разработка программного кода, нацеленная на изменение требований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заказчика;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открытые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программные интерфейсы (API) на основе сервис-ориентированной архитектуры (SOA, WSDL, SOAP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формирование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цифровых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платформ.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4" name="Picture 4" descr="ÐÐ°ÑÑÐ¸Ð½ÐºÐ¸ Ð¿Ð¾ Ð·Ð°Ð¿ÑÐ¾ÑÑ Ð¿ÑÐ¾Ð³ÑÐ°Ð¼Ð¼Ð½Ð¾Ðµ Ð¾Ð±ÐµÑÐ¿ÐµÑÐµÐ½Ð¸Ð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349" y="1787785"/>
            <a:ext cx="3413042" cy="255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62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Унифицированные коммуникации (</a:t>
            </a:r>
            <a:r>
              <a:rPr lang="en-US" sz="1800" b="0" dirty="0">
                <a:solidFill>
                  <a:schemeClr val="bg1"/>
                </a:solidFill>
                <a:cs typeface="Times New Roman" pitchFamily="18" charset="0"/>
              </a:rPr>
              <a:t>Unified communications)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12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55576" y="1243025"/>
            <a:ext cx="7776864" cy="66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Технология, представляющая собой интеграцию услуг реального времени таких как: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584318" y="1985352"/>
            <a:ext cx="3473572" cy="400109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мгновенные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сообщения (чат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информация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 присутствии (</a:t>
            </a:r>
            <a:r>
              <a:rPr lang="ru-RU" altLang="ru-RU" sz="16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presence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телефония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(включая IP-телефонию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видеоконференция;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совместная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работа над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документами;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управление вызовами; 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распознаванием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речи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        с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унифицированными почтовыми системами (голосовая почта, электронная почта, SMS и факс).</a:t>
            </a:r>
          </a:p>
        </p:txBody>
      </p:sp>
      <p:pic>
        <p:nvPicPr>
          <p:cNvPr id="9" name="Рисунок 8" descr="ÐÐ¾ÑÐ¾Ð¶ÐµÐµ Ð¸Ð·Ð¾Ð±ÑÐ°Ð¶ÐµÐ½Ð¸Ðµ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880" y="1985352"/>
            <a:ext cx="5618576" cy="348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879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 smtClean="0">
                <a:solidFill>
                  <a:schemeClr val="bg1"/>
                </a:solidFill>
                <a:cs typeface="Times New Roman" pitchFamily="18" charset="0"/>
              </a:rPr>
              <a:t>«Стратегия развития информационного общества в Российской Федерации на 2017 - 2030 годы» 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13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55576" y="1430593"/>
            <a:ext cx="7776864" cy="66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В статье 36 утвержден перечень основных направлений развития российских информационных и коммуникационных технологий: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584318" y="2172920"/>
            <a:ext cx="8046920" cy="34163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конвергенция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сетей связи и создание сетей связи нового поколения;</a:t>
            </a: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обработка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больших объемов данных;</a:t>
            </a: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искусственный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интеллект;</a:t>
            </a: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доверенные  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технологии   электронной    идентификации    и аутентификации,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  в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том числе в кредитно-финансовой сфере;</a:t>
            </a: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облачные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 туманные вычисления;</a:t>
            </a: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интернет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вещей и индустриальный интернет;</a:t>
            </a: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робототехника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 биотехнологии;</a:t>
            </a: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радиотехника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 электронная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компонентная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база;</a:t>
            </a: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информационная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безопасность.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271588" y="902404"/>
            <a:ext cx="7812087" cy="28161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500" b="0" dirty="0">
                <a:solidFill>
                  <a:srgbClr val="1F497D"/>
                </a:solidFill>
                <a:cs typeface="Times New Roman" pitchFamily="18" charset="0"/>
              </a:rPr>
              <a:t>(утверждена Указом Президента РФ №203 от 09.05.2017)</a:t>
            </a:r>
          </a:p>
        </p:txBody>
      </p:sp>
    </p:spTree>
    <p:extLst>
      <p:ext uri="{BB962C8B-B14F-4D97-AF65-F5344CB8AC3E}">
        <p14:creationId xmlns:p14="http://schemas.microsoft.com/office/powerpoint/2010/main" val="8883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Использование новых тенденций развития информационных технологий </a:t>
            </a:r>
            <a:r>
              <a:rPr lang="ru-RU" sz="1800" b="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bg1"/>
                </a:solidFill>
                <a:cs typeface="Times New Roman" pitchFamily="18" charset="0"/>
              </a:rPr>
              <a:t>в </a:t>
            </a: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ВолНЦ РАН: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14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55576" y="1196752"/>
            <a:ext cx="7776864" cy="4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Для развития ИТ инфраструктуры: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584318" y="1687752"/>
            <a:ext cx="8046920" cy="98488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облачные вычисления;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технологии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информационной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безопасности;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унифицированные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коммуникации.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2767872"/>
            <a:ext cx="7776864" cy="4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Для разработки программного обеспечения: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584318" y="3258872"/>
            <a:ext cx="8046920" cy="98488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гибкая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методология разработки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ПО; 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цифровые платформы; 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открытые API.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55576" y="4424056"/>
            <a:ext cx="7776864" cy="66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Для проведения междисциплинарных (экономика, информатика, математика, социология и пр.) научных исследований: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" name="Надпись 2"/>
          <p:cNvSpPr txBox="1">
            <a:spLocks noChangeArrowheads="1"/>
          </p:cNvSpPr>
          <p:nvPr/>
        </p:nvSpPr>
        <p:spPr bwMode="auto">
          <a:xfrm>
            <a:off x="584318" y="5108411"/>
            <a:ext cx="8046920" cy="98488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искусственный интеллект;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большие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данные </a:t>
            </a:r>
            <a:r>
              <a:rPr lang="ru-RU" altLang="ru-RU" sz="1600" b="1" dirty="0" err="1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BigData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Интернет вещей.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15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07518"/>
              </p:ext>
            </p:extLst>
          </p:nvPr>
        </p:nvGraphicFramePr>
        <p:xfrm>
          <a:off x="179512" y="1124744"/>
          <a:ext cx="3672407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44008" y="1087694"/>
            <a:ext cx="3528392" cy="54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800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Структура оборудования </a:t>
            </a:r>
            <a:endParaRPr lang="ru-RU" sz="1800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8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по </a:t>
            </a:r>
            <a:r>
              <a:rPr lang="ru-RU" sz="1800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сроку эксплуатации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943543"/>
              </p:ext>
            </p:extLst>
          </p:nvPr>
        </p:nvGraphicFramePr>
        <p:xfrm>
          <a:off x="3481533" y="1809806"/>
          <a:ext cx="5539716" cy="4192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323528" y="1087694"/>
            <a:ext cx="3528392" cy="75713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800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Структура затрат </a:t>
            </a:r>
            <a:r>
              <a:rPr lang="ru-RU" sz="18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на </a:t>
            </a:r>
            <a:r>
              <a:rPr lang="ru-RU" sz="1800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приобретение </a:t>
            </a:r>
            <a:r>
              <a:rPr lang="ru-RU" sz="18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оборудования</a:t>
            </a:r>
            <a:endParaRPr lang="ru-RU" sz="1800" dirty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30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16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031728"/>
              </p:ext>
            </p:extLst>
          </p:nvPr>
        </p:nvGraphicFramePr>
        <p:xfrm>
          <a:off x="346138" y="1196752"/>
          <a:ext cx="845172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Затраты на оборудование по годам (в млн. руб.)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5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17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Структура оборудования по сроку использования (через 5 лет)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913924"/>
              </p:ext>
            </p:extLst>
          </p:nvPr>
        </p:nvGraphicFramePr>
        <p:xfrm>
          <a:off x="683568" y="1484784"/>
          <a:ext cx="7722740" cy="446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87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18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Сравнительный анализ стоимости основных видов </a:t>
            </a:r>
            <a:r>
              <a:rPr lang="ru-RU" sz="1800" b="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bg1"/>
                </a:solidFill>
                <a:cs typeface="Times New Roman" pitchFamily="18" charset="0"/>
              </a:rPr>
              <a:t>вычислительной </a:t>
            </a: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техники в 2013 и 2018 годах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688859"/>
              </p:ext>
            </p:extLst>
          </p:nvPr>
        </p:nvGraphicFramePr>
        <p:xfrm>
          <a:off x="612000" y="1700808"/>
          <a:ext cx="7920000" cy="265691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6916"/>
                <a:gridCol w="4664894"/>
                <a:gridCol w="1379723"/>
                <a:gridCol w="1298467"/>
              </a:tblGrid>
              <a:tr h="885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</a:t>
                      </a:r>
                      <a:r>
                        <a:rPr lang="ru-RU" sz="1400" dirty="0" err="1">
                          <a:effectLst/>
                        </a:rPr>
                        <a:t>п.п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оборудования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Стоимость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 </a:t>
                      </a:r>
                      <a:r>
                        <a:rPr lang="ru-RU" sz="1400" dirty="0">
                          <a:effectLst/>
                        </a:rPr>
                        <a:t>2012 </a:t>
                      </a:r>
                      <a:r>
                        <a:rPr lang="ru-RU" sz="1400" dirty="0" smtClean="0">
                          <a:effectLst/>
                        </a:rPr>
                        <a:t>году, руб.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Стоимость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 2018 году, руб.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2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Компьютер со средней производительностью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32 000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58 000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2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Терминал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12 000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22 000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2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Ноутбук со средней производительностью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24 000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48 000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2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Сервер со средней производительностью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125 000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240 000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1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19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Основные вычислительные ресурсы ВолНЦ РАН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974749"/>
              </p:ext>
            </p:extLst>
          </p:nvPr>
        </p:nvGraphicFramePr>
        <p:xfrm>
          <a:off x="612000" y="1124744"/>
          <a:ext cx="7920000" cy="496854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59825"/>
                <a:gridCol w="5373167"/>
                <a:gridCol w="700812"/>
                <a:gridCol w="1286196"/>
              </a:tblGrid>
              <a:tr h="570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</a:t>
                      </a:r>
                      <a:r>
                        <a:rPr lang="ru-RU" sz="1400" dirty="0" err="1">
                          <a:effectLst/>
                        </a:rPr>
                        <a:t>п.п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серверов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 установки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524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Вычислительные ресурсы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Блейд-система 4X SM6026TT (терминальные сервера)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Блейд-система 4X SM6026TT (терминальные сервера)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0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Блейд-система 4X SM6026TT Datacenter (виртуальные компьютеры и сервера, </a:t>
                      </a:r>
                      <a:r>
                        <a:rPr lang="en-US" sz="1400">
                          <a:effectLst/>
                        </a:rPr>
                        <a:t>MS Hyper</a:t>
                      </a:r>
                      <a:r>
                        <a:rPr lang="ru-RU" sz="1400">
                          <a:effectLst/>
                        </a:rPr>
                        <a:t>-</a:t>
                      </a:r>
                      <a:r>
                        <a:rPr lang="en-US" sz="1400">
                          <a:effectLst/>
                        </a:rPr>
                        <a:t>V</a:t>
                      </a:r>
                      <a:r>
                        <a:rPr lang="ru-RU" sz="1400">
                          <a:effectLst/>
                        </a:rPr>
                        <a:t>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Сервер 1U SYS-1027R-WRF (виртуальные серверы, PROXMOХ)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Блейд-система 2X SYS-1027R-WRF (терминальные сервера)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Сервер 1U SYS-1027R-WRF (сайты)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ИТОГО: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243"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Подсистема хранения данных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Файловый сервер 3U 16 (видеонаблюдение)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Система хранения данных SM6015 (резервная, backup)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Система хранения данных (оперативная)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Система хранения данных (оперативная, расширенная)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ИТОГО: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051721" y="6205835"/>
            <a:ext cx="6480720" cy="39151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1200" b="0" i="1" dirty="0">
                <a:solidFill>
                  <a:srgbClr val="002060"/>
                </a:solidFill>
                <a:cs typeface="Times New Roman" pitchFamily="18" charset="0"/>
              </a:rPr>
              <a:t>Более 75% серверного парка использует процессорные технологии 7-8 летней </a:t>
            </a:r>
            <a:endParaRPr lang="ru-RU" sz="1200" b="0" i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r">
              <a:lnSpc>
                <a:spcPct val="80000"/>
              </a:lnSpc>
            </a:pPr>
            <a:r>
              <a:rPr lang="ru-RU" sz="1200" b="0" i="1" dirty="0" smtClean="0">
                <a:solidFill>
                  <a:srgbClr val="002060"/>
                </a:solidFill>
                <a:cs typeface="Times New Roman" pitchFamily="18" charset="0"/>
              </a:rPr>
              <a:t>давности </a:t>
            </a:r>
            <a:r>
              <a:rPr lang="ru-RU" sz="1200" b="0" i="1" dirty="0">
                <a:solidFill>
                  <a:srgbClr val="002060"/>
                </a:solidFill>
                <a:cs typeface="Times New Roman" pitchFamily="18" charset="0"/>
              </a:rPr>
              <a:t>(год установки до 2010-2011 гг.)</a:t>
            </a:r>
          </a:p>
        </p:txBody>
      </p:sp>
    </p:spTree>
    <p:extLst>
      <p:ext uri="{BB962C8B-B14F-4D97-AF65-F5344CB8AC3E}">
        <p14:creationId xmlns:p14="http://schemas.microsoft.com/office/powerpoint/2010/main" val="18649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ъект 1"/>
          <p:cNvSpPr txBox="1">
            <a:spLocks/>
          </p:cNvSpPr>
          <p:nvPr/>
        </p:nvSpPr>
        <p:spPr bwMode="auto">
          <a:xfrm>
            <a:off x="1331639" y="188640"/>
            <a:ext cx="7704857" cy="42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Aft>
                <a:spcPts val="0"/>
              </a:spcAft>
            </a:pPr>
            <a:endParaRPr lang="ru-RU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668344" cy="692696"/>
          </a:xfrm>
        </p:spPr>
        <p:txBody>
          <a:bodyPr/>
          <a:lstStyle/>
          <a:p>
            <a:pPr algn="l"/>
            <a:r>
              <a:rPr lang="ru-RU" sz="1800" dirty="0">
                <a:solidFill>
                  <a:schemeClr val="bg1"/>
                </a:solidFill>
              </a:rPr>
              <a:t>Этапы формирования стратегии развития информационных технологий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62816" cy="227891"/>
          </a:xfrm>
        </p:spPr>
        <p:txBody>
          <a:bodyPr/>
          <a:lstStyle/>
          <a:p>
            <a:pPr algn="ctr">
              <a:defRPr/>
            </a:pPr>
            <a:fld id="{74C962F8-55AB-4778-B09B-4CA60EE00BB0}" type="slidenum">
              <a:rPr lang="ru-RU" sz="1400" b="1" smtClean="0">
                <a:solidFill>
                  <a:schemeClr val="bg1"/>
                </a:solidFill>
              </a:rPr>
              <a:pPr algn="ctr">
                <a:defRPr/>
              </a:pPr>
              <a:t>2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" name="Надпись 2"/>
          <p:cNvSpPr txBox="1">
            <a:spLocks noChangeArrowheads="1"/>
          </p:cNvSpPr>
          <p:nvPr/>
        </p:nvSpPr>
        <p:spPr bwMode="auto">
          <a:xfrm>
            <a:off x="611560" y="1734883"/>
            <a:ext cx="8064896" cy="338823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eaLnBrk="0" fontAlgn="auto" hangingPunct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Обзор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мировых тенденций развития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ИТ.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eaLnBrk="0" fontAlgn="auto" hangingPunct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Анализ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результатов реализации предыдущих стратегических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документов                    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 развитию ИТ в ВолНЦ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РАН.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eaLnBrk="0" fontAlgn="auto" hangingPunct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Анализ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текущего состояния в области использования информационных технологий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ВолНЦ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РАН.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eaLnBrk="0" fontAlgn="auto" hangingPunct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Формирование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целей и задач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стратегии.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eaLnBrk="0" fontAlgn="auto" hangingPunct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Определение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этапов реализации стратегии развития информационных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технологий.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Разработка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сценариев реализации стратегии развития информационных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технологий.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67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ÑÐ¸ÑÑÐµÐ¼Ð° ÑÑÐ°Ð½ÐµÐ½Ð¸Ñ Ð´Ð°Ð½Ð½ÑÑ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56" y="2526000"/>
            <a:ext cx="1854460" cy="81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20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Подсистема хранения данных ВолНЦ РАН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3528" y="1177590"/>
            <a:ext cx="8531994" cy="66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Подсистема хранения данных ВолНЦ РАН </a:t>
            </a:r>
            <a:endParaRPr lang="ru-RU" b="1" dirty="0" smtClean="0">
              <a:solidFill>
                <a:srgbClr val="C00000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lvl="0" algn="ctr"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имеет </a:t>
            </a: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совокупный объем более 75 ТВ 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916834"/>
            <a:ext cx="1691680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 smtClean="0">
                <a:solidFill>
                  <a:srgbClr val="1F497D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Оперативное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 smtClean="0">
                <a:solidFill>
                  <a:srgbClr val="1F497D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хранилище</a:t>
            </a:r>
            <a:endParaRPr lang="ru-RU" sz="1600" b="1" dirty="0">
              <a:solidFill>
                <a:srgbClr val="1F497D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764" y="3429000"/>
            <a:ext cx="698477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системе установлено более 100 дисковых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накопителей.</a:t>
            </a:r>
            <a:endParaRPr lang="ru-RU" sz="1600" b="1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4221088"/>
            <a:ext cx="8019678" cy="164660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Объем резервной системы хранения на текущий момент достаточен, объем оперативного хранилища </a:t>
            </a: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необходимо расширить до 20 ТВ (увеличить на 7 ТБ)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Срок эксплуатации серверного дискового носителя при работе в круглосуточном режиме 24х7 составляет в среднем около 8 лет, на текущий момент срок эксплуатации 90% накопителей превысил 6 лет, при этом ежегодно выходит                                                               из строя около 6 накопителей.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99284" y="1978389"/>
            <a:ext cx="1008112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13 ТБ</a:t>
            </a:r>
            <a:endParaRPr lang="ru-RU" sz="2400" b="1" dirty="0">
              <a:solidFill>
                <a:srgbClr val="C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ÐÐ°ÑÑÐ¸Ð½ÐºÐ¸ Ð¿Ð¾ Ð·Ð°Ð¿ÑÐ¾ÑÑ ÑÐ¸ÑÑÐµÐ¼Ð° ÑÑÐ°Ð½ÐµÐ½Ð¸Ñ Ð´Ð°Ð½Ð½ÑÑ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76" y="2525999"/>
            <a:ext cx="1854460" cy="81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627476" y="1916833"/>
            <a:ext cx="1412068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 smtClean="0">
                <a:solidFill>
                  <a:srgbClr val="1F497D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Резервное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 smtClean="0">
                <a:solidFill>
                  <a:srgbClr val="1F497D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хранилище</a:t>
            </a:r>
            <a:endParaRPr lang="ru-RU" sz="1600" b="1" dirty="0">
              <a:solidFill>
                <a:srgbClr val="1F497D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79604" y="1978388"/>
            <a:ext cx="1008112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50 ТБ</a:t>
            </a:r>
            <a:endParaRPr lang="ru-RU" sz="2400" b="1" dirty="0">
              <a:solidFill>
                <a:srgbClr val="C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2" descr="ÐÐ°ÑÑÐ¸Ð½ÐºÐ¸ Ð¿Ð¾ Ð·Ð°Ð¿ÑÐ¾ÑÑ ÑÐ¸ÑÑÐµÐ¼Ð° ÑÑÐ°Ð½ÐµÐ½Ð¸Ñ Ð´Ð°Ð½Ð½ÑÑ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804" y="2525998"/>
            <a:ext cx="1854460" cy="81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192688" y="1916832"/>
            <a:ext cx="1907704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 smtClean="0">
                <a:solidFill>
                  <a:srgbClr val="1F497D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Вспомогательное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 smtClean="0">
                <a:solidFill>
                  <a:srgbClr val="1F497D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хранилище</a:t>
            </a:r>
            <a:endParaRPr lang="ru-RU" sz="1600" b="1" dirty="0">
              <a:solidFill>
                <a:srgbClr val="1F497D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31932" y="2060848"/>
            <a:ext cx="1008112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12 ТБ</a:t>
            </a:r>
            <a:endParaRPr lang="ru-RU" sz="2400" b="1" dirty="0">
              <a:solidFill>
                <a:srgbClr val="C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21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Система терминального доступа к вычислительным ресурсам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124744"/>
            <a:ext cx="8136903" cy="8309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Более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70% рабочих мест подключены к данной системе, что позволило сократить затраты на обслуживание и совокупную стоимость владения используемой вычислительной техники на 50%.</a:t>
            </a:r>
            <a:endParaRPr lang="ru-RU" sz="1600" b="1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769197" y="1844824"/>
            <a:ext cx="7776864" cy="4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Данная технология имеет ряд преимуществ, вот некоторые из них: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1" name="Надпись 2"/>
          <p:cNvSpPr txBox="1">
            <a:spLocks noChangeArrowheads="1"/>
          </p:cNvSpPr>
          <p:nvPr/>
        </p:nvSpPr>
        <p:spPr bwMode="auto">
          <a:xfrm>
            <a:off x="467544" y="2237670"/>
            <a:ext cx="8389911" cy="263149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  <a:defRPr/>
            </a:pPr>
            <a:r>
              <a:rPr lang="ru-RU" alt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Сокращение </a:t>
            </a:r>
            <a:r>
              <a:rPr lang="ru-RU" alt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затрат на обслуживание и уменьшение совокупной стоимости владения ИТ оборудования.</a:t>
            </a:r>
          </a:p>
          <a:p>
            <a:pPr marL="342900" indent="-34290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  <a:defRPr/>
            </a:pPr>
            <a:r>
              <a:rPr lang="ru-RU" alt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Сокращение </a:t>
            </a:r>
            <a:r>
              <a:rPr lang="ru-RU" alt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времени простоя при выходе из строя компьютера, при использовании терминала, для восстановления доступа к своему рабочему окружению, достаточно подключиться к серверу с любого другого свободного терминала. </a:t>
            </a:r>
          </a:p>
          <a:p>
            <a:pPr marL="342900" indent="-34290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  <a:defRPr/>
            </a:pPr>
            <a:r>
              <a:rPr lang="ru-RU" alt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Войти </a:t>
            </a:r>
            <a:r>
              <a:rPr lang="ru-RU" alt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 свое рабочее окружение можно с любого рабочего места или через сеть Интернет, </a:t>
            </a:r>
            <a:r>
              <a:rPr lang="ru-RU" alt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а </a:t>
            </a:r>
            <a:r>
              <a:rPr lang="ru-RU" alt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также c мобильных устройств: ноутбука, планшета или коммуникатора. </a:t>
            </a:r>
          </a:p>
          <a:p>
            <a:pPr marL="342900" indent="-34290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  <a:defRPr/>
            </a:pPr>
            <a:r>
              <a:rPr lang="ru-RU" alt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Сервер </a:t>
            </a:r>
            <a:r>
              <a:rPr lang="ru-RU" alt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работает с системами хранения данных, обеспечивающими физическое резервирование дисков и данных, а также сервера подключены к системам бесперебойного питания и в случае сбоя в электросети необходимые данные не </a:t>
            </a:r>
            <a:r>
              <a:rPr lang="ru-RU" alt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потеряются.</a:t>
            </a:r>
            <a:endParaRPr lang="ru-RU" altLang="ru-RU" sz="15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732967" y="4725144"/>
            <a:ext cx="7776864" cy="4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Также удалось выявить и ряд недостатков: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4" name="Надпись 2"/>
          <p:cNvSpPr txBox="1">
            <a:spLocks noChangeArrowheads="1"/>
          </p:cNvSpPr>
          <p:nvPr/>
        </p:nvSpPr>
        <p:spPr bwMode="auto">
          <a:xfrm>
            <a:off x="462673" y="5124961"/>
            <a:ext cx="8389911" cy="140038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342900" indent="-34290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  <a:defRPr sz="1500" b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Bef>
                <a:spcPts val="400"/>
              </a:spcBef>
            </a:pPr>
            <a:r>
              <a:rPr lang="ru-RU" dirty="0"/>
              <a:t>Повышенные требования к надежности аппаратной платформы сервера, так как при критическом сбое происходит потеря доступа сразу к нескольким рабочим </a:t>
            </a:r>
            <a:r>
              <a:rPr lang="ru-RU" dirty="0" smtClean="0"/>
              <a:t>местам.</a:t>
            </a:r>
            <a:endParaRPr lang="ru-RU" dirty="0"/>
          </a:p>
          <a:p>
            <a:pPr>
              <a:spcBef>
                <a:spcPts val="400"/>
              </a:spcBef>
            </a:pPr>
            <a:r>
              <a:rPr lang="ru-RU" dirty="0"/>
              <a:t>Необходимость в высокопроизводительной дисковой и сетевой </a:t>
            </a:r>
            <a:r>
              <a:rPr lang="ru-RU" dirty="0" smtClean="0"/>
              <a:t>подсистеме.</a:t>
            </a:r>
            <a:endParaRPr lang="ru-RU" dirty="0"/>
          </a:p>
          <a:p>
            <a:pPr>
              <a:spcBef>
                <a:spcPts val="400"/>
              </a:spcBef>
            </a:pPr>
            <a:r>
              <a:rPr lang="ru-RU" dirty="0"/>
              <a:t>Запрет на использование данных технологий некоторыми программами, которые требуют </a:t>
            </a:r>
            <a:r>
              <a:rPr lang="ru-RU" dirty="0" smtClean="0"/>
              <a:t>                   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локального </a:t>
            </a:r>
            <a:r>
              <a:rPr lang="ru-RU" dirty="0"/>
              <a:t>подключения, например, </a:t>
            </a:r>
            <a:r>
              <a:rPr lang="en-US" dirty="0"/>
              <a:t>SPSS</a:t>
            </a:r>
            <a:r>
              <a:rPr lang="ru-RU" dirty="0" smtClean="0"/>
              <a:t>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94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22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" name="Надпись 2"/>
          <p:cNvSpPr txBox="1">
            <a:spLocks noChangeArrowheads="1"/>
          </p:cNvSpPr>
          <p:nvPr/>
        </p:nvSpPr>
        <p:spPr bwMode="auto">
          <a:xfrm>
            <a:off x="827584" y="1261010"/>
            <a:ext cx="8010809" cy="476027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  <a:defRPr/>
            </a:pPr>
            <a:r>
              <a:rPr lang="ru-RU" alt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alt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хватывает </a:t>
            </a:r>
            <a:r>
              <a:rPr lang="ru-RU" alt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ru-RU" alt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корпусов.</a:t>
            </a:r>
          </a:p>
          <a:p>
            <a:pPr marL="342900" indent="-34290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  <a:defRPr/>
            </a:pPr>
            <a:r>
              <a:rPr lang="ru-RU" alt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alt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остроена </a:t>
            </a:r>
            <a:r>
              <a:rPr lang="ru-RU" alt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на технологиях </a:t>
            </a:r>
            <a:endParaRPr lang="ru-RU" altLang="ru-RU" sz="1500" b="1" dirty="0" smtClean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8163" indent="-179388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500" b="1" dirty="0" err="1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Fast</a:t>
            </a:r>
            <a:r>
              <a:rPr lang="ru-RU" alt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5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Ethernet</a:t>
            </a:r>
            <a:r>
              <a:rPr lang="ru-RU" alt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(FE 100 Мб/c), </a:t>
            </a:r>
            <a:endParaRPr lang="ru-RU" altLang="ru-RU" sz="1500" b="1" dirty="0" smtClean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8163" indent="-179388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500" b="1" dirty="0" err="1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Gigabit</a:t>
            </a:r>
            <a:r>
              <a:rPr lang="ru-RU" alt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5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Ethernet</a:t>
            </a:r>
            <a:r>
              <a:rPr lang="ru-RU" alt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(GE 1000 Мб/c) </a:t>
            </a:r>
            <a:r>
              <a:rPr lang="ru-RU" alt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38163" indent="-179388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10G </a:t>
            </a:r>
            <a:r>
              <a:rPr lang="ru-RU" alt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(10G 10 Гб/c).</a:t>
            </a:r>
          </a:p>
          <a:p>
            <a:pPr marL="342900" indent="-34290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 startAt="3"/>
              <a:defRPr/>
            </a:pPr>
            <a:r>
              <a:rPr lang="ru-RU" alt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Основной </a:t>
            </a:r>
            <a:r>
              <a:rPr lang="ru-RU" alt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рост монтируемой емкости сети обусловлен вводом новых корпусов </a:t>
            </a:r>
            <a:r>
              <a:rPr lang="ru-RU" alt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      и </a:t>
            </a:r>
            <a:r>
              <a:rPr lang="ru-RU" alt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модернизацией сети других корпусах (в течение 2009-2012 гг.). </a:t>
            </a:r>
          </a:p>
          <a:p>
            <a:pPr marL="342900" indent="-34290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 startAt="3"/>
              <a:defRPr/>
            </a:pPr>
            <a:r>
              <a:rPr lang="ru-RU" alt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Ц</a:t>
            </a:r>
            <a:r>
              <a:rPr lang="ru-RU" alt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ентральный </a:t>
            </a:r>
            <a:r>
              <a:rPr lang="ru-RU" alt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стек коммутаторов приобретен и запущен в эксплуатацию в 2010 году, данное оборудование относится критической сетевой инфраструктуре, резервирование данного оборудования не было </a:t>
            </a:r>
            <a:r>
              <a:rPr lang="ru-RU" alt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предусмотрено.</a:t>
            </a:r>
            <a:endParaRPr lang="ru-RU" altLang="ru-RU" sz="15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 startAt="3"/>
              <a:defRPr/>
            </a:pPr>
            <a:r>
              <a:rPr lang="ru-RU" alt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alt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СЗНИИМЛПХ отсутствует централизованная локальная вычислительная сеть, скорость подключения рабочих мест к локальной вычислительной сети не превышает 100Мб/c.</a:t>
            </a:r>
          </a:p>
          <a:p>
            <a:pPr marL="342900" indent="-34290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 startAt="3"/>
              <a:defRPr/>
            </a:pPr>
            <a:r>
              <a:rPr lang="ru-RU" alt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alt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тсутствует </a:t>
            </a:r>
            <a:r>
              <a:rPr lang="ru-RU" alt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автоматизированная система мониторинга вычислительной </a:t>
            </a:r>
            <a:r>
              <a:rPr lang="ru-RU" alt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сети.</a:t>
            </a:r>
            <a:endParaRPr lang="ru-RU" altLang="ru-RU" sz="15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 startAt="3"/>
              <a:defRPr/>
            </a:pPr>
            <a:r>
              <a:rPr lang="ru-RU" alt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Б</a:t>
            </a:r>
            <a:r>
              <a:rPr lang="ru-RU" alt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еспроводной </a:t>
            </a:r>
            <a:r>
              <a:rPr lang="ru-RU" alt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сетью для подключения мобильных устройств оборудованы только три </a:t>
            </a:r>
            <a:r>
              <a:rPr lang="ru-RU" alt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конференц-зала.</a:t>
            </a:r>
            <a:endParaRPr lang="ru-RU" altLang="ru-RU" sz="15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 startAt="3"/>
              <a:defRPr/>
            </a:pPr>
            <a:r>
              <a:rPr lang="ru-RU" alt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ru-RU" alt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даленные </a:t>
            </a:r>
            <a:r>
              <a:rPr lang="ru-RU" alt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от основной сети офисы – это СЗНИИМЛПХ, служебная гостиница в Вологде </a:t>
            </a:r>
            <a:r>
              <a:rPr lang="ru-RU" alt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и </a:t>
            </a:r>
            <a:r>
              <a:rPr lang="ru-RU" alt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лаборатория в г. Череповец, вычислительные сети данных подразделений не объединены </a:t>
            </a:r>
            <a:r>
              <a:rPr lang="ru-RU" alt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alt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общую сеть ВолНЦ </a:t>
            </a:r>
            <a:r>
              <a:rPr lang="ru-RU" alt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РАН.</a:t>
            </a:r>
            <a:endParaRPr lang="ru-RU" altLang="ru-RU" sz="15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Локальная вычислительная сеть ВолНЦ РАН 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6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23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187624" y="980728"/>
            <a:ext cx="7776864" cy="4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Динамика скорости доступа к сети Интернет ВолНЦ РАН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 smtClean="0">
                <a:solidFill>
                  <a:schemeClr val="bg1"/>
                </a:solidFill>
                <a:cs typeface="Times New Roman" pitchFamily="18" charset="0"/>
              </a:rPr>
              <a:t>Доступ </a:t>
            </a: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к сети Интернет 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722373"/>
              </p:ext>
            </p:extLst>
          </p:nvPr>
        </p:nvGraphicFramePr>
        <p:xfrm>
          <a:off x="612001" y="1484784"/>
          <a:ext cx="7919999" cy="356735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59825"/>
                <a:gridCol w="1026483"/>
                <a:gridCol w="2359675"/>
                <a:gridCol w="2337414"/>
                <a:gridCol w="1636602"/>
              </a:tblGrid>
              <a:tr h="487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</a:t>
                      </a:r>
                      <a:r>
                        <a:rPr lang="ru-RU" sz="1200" dirty="0" err="1">
                          <a:effectLst/>
                        </a:rPr>
                        <a:t>п.п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Скорость подключения </a:t>
                      </a:r>
                      <a:r>
                        <a:rPr lang="ru-RU" sz="1200" dirty="0" smtClean="0">
                          <a:effectLst/>
                        </a:rPr>
                        <a:t>                              к </a:t>
                      </a:r>
                      <a:r>
                        <a:rPr lang="ru-RU" sz="1200" dirty="0">
                          <a:effectLst/>
                        </a:rPr>
                        <a:t>сети Интернет в Мб/c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Прирост скорости в % </a:t>
                      </a:r>
                      <a:r>
                        <a:rPr lang="ru-RU" sz="1200" dirty="0" smtClean="0">
                          <a:effectLst/>
                        </a:rPr>
                        <a:t>                            к </a:t>
                      </a:r>
                      <a:r>
                        <a:rPr lang="ru-RU" sz="1200" dirty="0">
                          <a:effectLst/>
                        </a:rPr>
                        <a:t>предыдущему году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Ежемесячные затраты на Интернет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2006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42 300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2007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13 600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75%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13 600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2009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13 600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21 830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15 800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14 500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10 856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5 167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67%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2 487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3 336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</a:t>
                      </a:r>
                      <a:r>
                        <a:rPr lang="en-US" sz="1200" dirty="0">
                          <a:effectLst/>
                        </a:rPr>
                        <a:t>79</a:t>
                      </a: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67%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4 150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1559" y="5229200"/>
            <a:ext cx="8245897" cy="109260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Стоимость подключения к сети Интернет за последние 12 лет существенно </a:t>
            </a:r>
            <a:r>
              <a:rPr 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снизилась (в </a:t>
            </a: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10 раз), а скорость подключения существенно возросла (более чем в 10 раз).</a:t>
            </a:r>
          </a:p>
          <a:p>
            <a:pPr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 сегменте услуг для физических лиц стоимость широкополосного доступа </a:t>
            </a:r>
            <a:r>
              <a:rPr 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на </a:t>
            </a: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скорости 50-70 Мб/c составляет не более 1 000 рублей в </a:t>
            </a:r>
            <a:r>
              <a:rPr 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месяц.</a:t>
            </a:r>
            <a:endParaRPr lang="ru-RU" sz="15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2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24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Цифровая телефония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24744"/>
            <a:ext cx="8245897" cy="132343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 2013 году ВолНЦ РАН перешел на использование цифровой телефонии, обычная телефония осталась только в удаленных подразделениях (СЗНИИМЛПХ, лаборатория в г. Череповец, служебная гостиница).</a:t>
            </a:r>
          </a:p>
          <a:p>
            <a:pPr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Внедрение цифровой телефонии позволило обеспечить рабочие места сотрудников функционалом современной телефонной связи: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0653" y="2492896"/>
            <a:ext cx="8019678" cy="244169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идентификация входящего звонка (АОН, </a:t>
            </a:r>
            <a:r>
              <a:rPr lang="ru-RU" sz="14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CallerID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пропущенные вызовы и пр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.);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возможность приема параллельного 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звонка;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функции перенаправления 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вызовов;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быстрый тоновый набор 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номера;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возможность автоматической записи телефонных 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переговоров;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функции массового оповещения и 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интеркома; 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возможность создания голосовых 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меню; 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факс-сервер (прием и отправка факсов с компьютера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сокращение затрат не телефонию на 50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%.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0373" y="5085184"/>
            <a:ext cx="8245897" cy="109260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этом не используется основное преимущество цифровой телефонии – это организация единой корпоративной телефонной сети связи с удаленными </a:t>
            </a:r>
            <a:r>
              <a:rPr 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подразделениями.</a:t>
            </a:r>
            <a:endParaRPr lang="ru-RU" sz="15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Удаленные </a:t>
            </a: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подразделения на текущий момент не готовы к внедрению цифровой телефонии, так как отсутствует необходимая сетевая </a:t>
            </a:r>
            <a:r>
              <a:rPr 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инфраструктура.</a:t>
            </a:r>
            <a:endParaRPr lang="ru-RU" sz="15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25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Технологии видеоконференцсвязи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0653" y="1312500"/>
            <a:ext cx="8019678" cy="478079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Выполняется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видеотрансляция мероприятий на канале YOUTUBE ВолНЦ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РАН,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проводятся мероприятия с онлайн подключением участников с использованием сервиса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МЕГАФОН-Видеоконференции.</a:t>
            </a:r>
            <a:endParaRPr 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Оснащение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конференц-залов ВолНЦ РАН конференц-системами и управляемыми видеокамерами, проводилось в течение 2011-2013 гг.</a:t>
            </a: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Установленное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оборудование относится к предыдущему поколению и способно обрабатывать видеосигнал только обычного телевизионного качества (не более 480p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Современное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оборудование стандартного качества уже работает на технологиях высокой четкости (разрешение видео 720p, 1080p), а оборудование высшего класса работает на разрешении 4K (2160p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Качественные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характеристики систем видеоконференцсвязи, построенных на технологиях 4K, выходят на уровень систем теле присутствия (</a:t>
            </a:r>
            <a:r>
              <a:rPr lang="ru-RU" sz="16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TelePresence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), обеспечивающих аудио-визуальное сопровождение сеанса связи с максимально возможным эффектом присутствия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собеседников.</a:t>
            </a:r>
            <a:endParaRPr 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удаленных подразделениях (СЗНИИМЛПХ и лаборатория в г. Череповец) отсутствуют конференц-залы, оборудованные для проведения видеоконференций или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видеотрансляций.</a:t>
            </a:r>
            <a:endParaRPr 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2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ÐÐ°ÑÑÐ¸Ð½ÐºÐ¸ Ð¿Ð¾ Ð·Ð°Ð¿ÑÐ¾ÑÑ ÐÐ¸Ð´ÐµÐ¾Ð¾Ð±Ð¾ÑÑÐ´Ð¾Ð²Ð°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57338"/>
            <a:ext cx="4320480" cy="197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26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 smtClean="0">
                <a:solidFill>
                  <a:schemeClr val="bg1"/>
                </a:solidFill>
                <a:cs typeface="Times New Roman" pitchFamily="18" charset="0"/>
              </a:rPr>
              <a:t>Видеооборудование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233627"/>
            <a:ext cx="8245897" cy="3231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5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Качественные характеристики современного профессионального видео оборудования: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0653" y="1628800"/>
            <a:ext cx="8019678" cy="110799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разрешение 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ультравысокой четкости 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4K;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запись 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видео с прогрессивной разверткой 60 кадров в 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секунду;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съемные 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объективы (работающие в различных фокусных и световых диапазонах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системами 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стабилизации изображения на основе 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гироскопов.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4983" y="2852936"/>
            <a:ext cx="8245897" cy="1015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Видеооборудование, используемое в ВолНЦ РАН, относится к предыдущему поколению </a:t>
            </a:r>
            <a:r>
              <a:rPr 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      с </a:t>
            </a: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цифровой записью в формате HDV (на кассеты или ноутбук по интерфейсу </a:t>
            </a:r>
            <a:r>
              <a:rPr lang="ru-RU" sz="15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FireWire</a:t>
            </a: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IEEE1394), разрешение видео составляет 1080p с чересстрочной разверткой 30 кадров в секунду, было приобретено в 2007 году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8543" y="3892426"/>
            <a:ext cx="8245897" cy="3231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5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Основные недостатки: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1652" y="4287599"/>
            <a:ext cx="4018840" cy="153888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запись отснятого материала на 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кассеты;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отсутствие съемных 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объективов; 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использование устаревших интерфейсов для подключения к компьютерным 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системам;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отсутствие мобильности по причине высокого износа и неисправностей.</a:t>
            </a:r>
          </a:p>
        </p:txBody>
      </p:sp>
    </p:spTree>
    <p:extLst>
      <p:ext uri="{BB962C8B-B14F-4D97-AF65-F5344CB8AC3E}">
        <p14:creationId xmlns:p14="http://schemas.microsoft.com/office/powerpoint/2010/main" val="29917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59" y="5661248"/>
            <a:ext cx="8019679" cy="576064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ÐÐ°ÑÑÐ¸Ð½ÐºÐ¸ Ð¿Ð¾ Ð·Ð°Ð¿ÑÐ¾ÑÑ ÑÐ¾ÑÐ¾Ð¾Ð±Ð¾ÑÑÐ´Ð¾Ð²Ð°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025" y="3666117"/>
            <a:ext cx="3050664" cy="183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27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 smtClean="0">
                <a:solidFill>
                  <a:schemeClr val="bg1"/>
                </a:solidFill>
                <a:cs typeface="Times New Roman" pitchFamily="18" charset="0"/>
              </a:rPr>
              <a:t>Фотооборудование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945595"/>
            <a:ext cx="7381801" cy="3231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5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Оснастка современного фотографа состоит: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0653" y="1268760"/>
            <a:ext cx="8019678" cy="202106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профессиональный 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фотоаппарат (полноразмерная матрица 35мм, разрешение не менее 20МП, возможность смены объектива, система фокусировки более 20-ти точек, производительность процессора позволяет более 7 кадров в секунду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комплект 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профессиональных объективов (не менее 2-3 шт., в зависимости от типа съемки репортажная, студийная, портретная, пейзажная и пр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.);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световое 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оборудование (вспышки, </a:t>
            </a:r>
            <a:r>
              <a:rPr lang="ru-RU" sz="14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софтбоксы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отражатели и пр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.); 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штатив 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или </a:t>
            </a:r>
            <a:r>
              <a:rPr lang="ru-RU" sz="1400" b="1" dirty="0" err="1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монопод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специализированное 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помещение с различными тематическими зонами (фотостудия).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2567" y="5805264"/>
            <a:ext cx="8245897" cy="3231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500" b="1" dirty="0" smtClean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Фотокамера </a:t>
            </a:r>
            <a:r>
              <a:rPr lang="ru-RU" sz="15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имеет значительный физический износ (более 200 тыс. срабатываний затвора</a:t>
            </a:r>
            <a:r>
              <a:rPr lang="ru-RU" sz="1500" b="1" dirty="0" smtClean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sz="1500" b="1" dirty="0">
              <a:solidFill>
                <a:srgbClr val="C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9295" y="3356992"/>
            <a:ext cx="8245897" cy="3231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5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Фото оборудование, используемое в ВолНЦ РАН приобретено в 2009 году: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2404" y="3752165"/>
            <a:ext cx="4018840" cy="170303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фотокамера </a:t>
            </a:r>
            <a:r>
              <a:rPr lang="ru-RU" sz="14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Canon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500D (</a:t>
            </a:r>
            <a:r>
              <a:rPr lang="ru-RU" sz="14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кроп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-матрица, разрешение 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10 МП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производительность 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не 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более 3 кадров в секунду, система фокусировки 7-ми точечная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); 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стандартный 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зум объектив </a:t>
            </a:r>
            <a:r>
              <a:rPr lang="ru-RU" sz="14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Canon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EF-S 18-55 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с 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очень посредственными 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характеристиками;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фотовспышка </a:t>
            </a:r>
            <a:r>
              <a:rPr lang="ru-RU" sz="14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Canon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Speedlite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600EX 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II-RT.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63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275980" y="3789040"/>
            <a:ext cx="4581476" cy="2016224"/>
          </a:xfrm>
          <a:prstGeom prst="roundRect">
            <a:avLst>
              <a:gd name="adj" fmla="val 11331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28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Информационная безопасность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089611"/>
            <a:ext cx="7381801" cy="3231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5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Основные угрозы в сфере информационной безопасности: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0653" y="1412776"/>
            <a:ext cx="8019678" cy="202106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потеря важных корпоративных данных (вирусы шифровальщики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остановка информационных сервисов или оборудования (</a:t>
            </a:r>
            <a:r>
              <a:rPr lang="ru-RU" sz="14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кибер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-атаки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предоставление несанкционированного доступа третьим лицам к секретным данным или внутренним сервисам организации (троянские вредоносные программы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кибератаки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с использованием зараженной инфраструктуры организации внешних сетевых 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ресурсов;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потеря контроля над критически важными сервисами или финансовыми инструментами 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компании.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3988802"/>
            <a:ext cx="4203254" cy="16004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ВолНЦ РАН используется </a:t>
            </a:r>
            <a:r>
              <a:rPr lang="ru-RU" sz="14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только антивирусное программное обеспечение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других систем защиты, таких как, брандмауэр для защиты информационных систем и сетей связи от несанкционированного доступа и </a:t>
            </a:r>
            <a:r>
              <a:rPr lang="ru-RU" sz="14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кибератак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или систем фильтрация Интернет трафика, 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не 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используется</a:t>
            </a:r>
          </a:p>
        </p:txBody>
      </p:sp>
      <p:pic>
        <p:nvPicPr>
          <p:cNvPr id="11266" name="Picture 2" descr="ÐÐ°ÑÑÐ¸Ð½ÐºÐ¸ Ð¿Ð¾ Ð·Ð°Ð¿ÑÐ¾ÑÑ Ð¸Ð½ÑÐ¾ÑÐ¼Ð°ÑÐ¸Ð¾Ð½Ð½Ð°Ñ Ð±ÐµÐ·Ð¾Ð¿Ð°ÑÐ½Ð¾ÑÑÑ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9" y="3573016"/>
            <a:ext cx="3778531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29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Вспомогательные технические системы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0653" y="1412776"/>
            <a:ext cx="8019678" cy="261610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охранно-пожарная сигнализация (90% систем не соответствуют текущим нормам пожаробезопасности, срок эксплуатации 40% систем превысил 15 лет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система контроля доступа (входы в здания оснащены на 90%, внутренние помещения только 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на 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40%, срок эксплуатации основной части оборудования составляет 6 лет, но некоторые элементы используются уже более 14 лет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система видеонаблюдения (20% систем аналоговые, 40% цифровых видеокамер имеют низкое разрешение 480p и срок эксплуатации более 8 лет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системы кондиционирования воздуха (оборудованы конференц-залы ВолНЦ РАН и центральная серверная, необходим резервный кондиционер в центральной серверной, необходимо обеспечить регулярное техническое обслуживание не менее 1 раза за 3 года в конференц-залах и 2 раза в год в серверной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20582"/>
            <a:ext cx="2729937" cy="2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11560" y="4064282"/>
            <a:ext cx="5400600" cy="116955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системы 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бесперебойного электропитания (оборудованы центральная серверная, телекоммуникационные шкафы 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 в 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зданиях, оборудование в конференц-залах, необходимо обеспечить плановую замену аккумуляторов со сроком эксплуатации более 5 лет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5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12"/>
          <p:cNvSpPr txBox="1">
            <a:spLocks noChangeArrowheads="1"/>
          </p:cNvSpPr>
          <p:nvPr/>
        </p:nvSpPr>
        <p:spPr bwMode="auto">
          <a:xfrm>
            <a:off x="1331640" y="229234"/>
            <a:ext cx="7200800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0000"/>
              </a:lnSpc>
              <a:defRPr sz="1800" b="1">
                <a:solidFill>
                  <a:schemeClr val="bg1"/>
                </a:solidFill>
                <a:latin typeface="+mn-lt"/>
                <a:cs typeface="Times New Roman" pitchFamily="18" charset="0"/>
              </a:defRPr>
            </a:lvl1pPr>
            <a:lvl2pPr algn="ctr" eaLnBrk="0" hangingPunct="0">
              <a:defRPr sz="4400">
                <a:solidFill>
                  <a:schemeClr val="dk1"/>
                </a:solidFill>
                <a:latin typeface="+mn-lt"/>
                <a:cs typeface="+mn-cs"/>
              </a:defRPr>
            </a:lvl2pPr>
            <a:lvl3pPr algn="ctr" eaLnBrk="0" hangingPunct="0">
              <a:defRPr sz="4400">
                <a:solidFill>
                  <a:schemeClr val="dk1"/>
                </a:solidFill>
                <a:latin typeface="+mn-lt"/>
                <a:cs typeface="+mn-cs"/>
              </a:defRPr>
            </a:lvl3pPr>
            <a:lvl4pPr algn="ctr" eaLnBrk="0" hangingPunct="0">
              <a:defRPr sz="4400">
                <a:solidFill>
                  <a:schemeClr val="dk1"/>
                </a:solidFill>
                <a:latin typeface="+mn-lt"/>
                <a:cs typeface="+mn-cs"/>
              </a:defRPr>
            </a:lvl4pPr>
            <a:lvl5pPr algn="ctr" eaLnBrk="0" hangingPunct="0">
              <a:defRPr sz="4400">
                <a:solidFill>
                  <a:schemeClr val="dk1"/>
                </a:solidFill>
                <a:latin typeface="+mn-lt"/>
                <a:cs typeface="+mn-cs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cs typeface="+mn-cs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cs typeface="+mn-cs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cs typeface="+mn-cs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r>
              <a:rPr lang="ru-RU" b="0" dirty="0"/>
              <a:t>Перспективные направления развития информационных технологий</a:t>
            </a: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3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611560" y="1734883"/>
            <a:ext cx="7920880" cy="324537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eaLnBrk="0" fontAlgn="auto" hangingPunct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Облачные вычисления (</a:t>
            </a:r>
            <a:r>
              <a:rPr lang="ru-RU" altLang="ru-RU" sz="16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Cloud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computing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85750" indent="-285750" algn="just" eaLnBrk="0" fontAlgn="auto" hangingPunct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Искусственный интеллект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eaLnBrk="0" fontAlgn="auto" hangingPunct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Технологии </a:t>
            </a:r>
            <a:r>
              <a:rPr lang="ru-RU" altLang="ru-RU" sz="16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BigData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(большие данные) и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аналитика.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eaLnBrk="0" fontAlgn="auto" hangingPunct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Интернет вещей (</a:t>
            </a:r>
            <a:r>
              <a:rPr lang="ru-RU" altLang="ru-RU" sz="16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Internet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Things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16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IoT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eaLnBrk="0" fontAlgn="auto" hangingPunct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Гибкая методология разработки ПО, открытые программные интерфейсы (API)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и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цифровые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платформы.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eaLnBrk="0" fontAlgn="auto" hangingPunct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Технологии информационной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безопасности.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eaLnBrk="0" fontAlgn="auto" hangingPunct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Унифицированные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коммуникации.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7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30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Издательские технологии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412776"/>
            <a:ext cx="3312368" cy="78483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5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Оборудование ВОЛНЦ РАН позволяет выполнять выпуск следующих видов печатной продукции: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0653" y="2385537"/>
            <a:ext cx="8019678" cy="137473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книги 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 журналы в мягком 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переплете;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книги 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 твердом 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переплете;</a:t>
            </a: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газеты;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информационные материалы;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анкеты.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1" t="11422" r="40485" b="3359"/>
          <a:stretch/>
        </p:blipFill>
        <p:spPr bwMode="auto">
          <a:xfrm>
            <a:off x="4355977" y="1095255"/>
            <a:ext cx="4501480" cy="533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80653" y="3861048"/>
            <a:ext cx="3487291" cy="73866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Используется 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оборудование цифровой печати, поэтому тираж составляет 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    не 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более 200 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экземпляров.</a:t>
            </a:r>
          </a:p>
        </p:txBody>
      </p:sp>
    </p:spTree>
    <p:extLst>
      <p:ext uri="{BB962C8B-B14F-4D97-AF65-F5344CB8AC3E}">
        <p14:creationId xmlns:p14="http://schemas.microsoft.com/office/powerpoint/2010/main" val="259930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31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Состав оборудования типографии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890664"/>
              </p:ext>
            </p:extLst>
          </p:nvPr>
        </p:nvGraphicFramePr>
        <p:xfrm>
          <a:off x="612001" y="1124744"/>
          <a:ext cx="7919999" cy="5040562"/>
        </p:xfrm>
        <a:graphic>
          <a:graphicData uri="http://schemas.openxmlformats.org/drawingml/2006/table">
            <a:tbl>
              <a:tblPr firstRow="1" bandRow="1" bandCol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7817"/>
                <a:gridCol w="1790709"/>
                <a:gridCol w="3954621"/>
                <a:gridCol w="873012"/>
                <a:gridCol w="873840"/>
              </a:tblGrid>
              <a:tr h="208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Тип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Кол-во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Износ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5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Производственные площади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effectLst/>
                        </a:rPr>
                        <a:t>зд</a:t>
                      </a:r>
                      <a:r>
                        <a:rPr lang="ru-RU" sz="1200" dirty="0">
                          <a:effectLst/>
                        </a:rPr>
                        <a:t>. Гоголя 49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160 м2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</a:tr>
              <a:tr h="425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Печатное оборудование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Полноцветная цифровая печатная машина </a:t>
                      </a:r>
                      <a:r>
                        <a:rPr lang="ru-RU" sz="1200" dirty="0" err="1">
                          <a:effectLst/>
                        </a:rPr>
                        <a:t>Konica-Minolta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bizhub</a:t>
                      </a:r>
                      <a:r>
                        <a:rPr lang="ru-RU" sz="1200" dirty="0">
                          <a:effectLst/>
                        </a:rPr>
                        <a:t> PRO C6501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75%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</a:tr>
              <a:tr h="208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3.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Струйный принтер </a:t>
                      </a:r>
                      <a:r>
                        <a:rPr lang="ru-RU" sz="1200" dirty="0" err="1">
                          <a:effectLst/>
                        </a:rPr>
                        <a:t>Riso</a:t>
                      </a:r>
                      <a:r>
                        <a:rPr lang="ru-RU" sz="1200" dirty="0">
                          <a:effectLst/>
                        </a:rPr>
                        <a:t> HC5500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70%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</a:tr>
              <a:tr h="208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effectLst/>
                        </a:rPr>
                        <a:t>Ризограф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Riso</a:t>
                      </a:r>
                      <a:r>
                        <a:rPr lang="ru-RU" sz="1200" dirty="0">
                          <a:effectLst/>
                        </a:rPr>
                        <a:t> RZ 970E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90%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</a:tr>
              <a:tr h="425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5.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Монохромная цифровая печатная машина Konica-Minolta bizhub 501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90%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</a:tr>
              <a:tr h="208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6.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effectLst/>
                        </a:rPr>
                        <a:t>Послепечатное</a:t>
                      </a:r>
                      <a:r>
                        <a:rPr lang="ru-RU" sz="1200" dirty="0">
                          <a:effectLst/>
                        </a:rPr>
                        <a:t> оборудование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Фальцовщик Fold Master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50%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</a:tr>
              <a:tr h="208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7.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Листоподбор</a:t>
                      </a:r>
                      <a:r>
                        <a:rPr lang="ru-RU" sz="1200">
                          <a:effectLst/>
                        </a:rPr>
                        <a:t>щик UC-</a:t>
                      </a:r>
                      <a:r>
                        <a:rPr lang="en-US" sz="1200">
                          <a:effectLst/>
                        </a:rPr>
                        <a:t>1100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60%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</a:tr>
              <a:tr h="208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8.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effectLst/>
                        </a:rPr>
                        <a:t>Ламинатор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</a:tr>
              <a:tr h="208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9.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effectLst/>
                        </a:rPr>
                        <a:t>Машина</a:t>
                      </a:r>
                      <a:r>
                        <a:rPr lang="en-US" sz="1200" dirty="0">
                          <a:effectLst/>
                        </a:rPr>
                        <a:t> КБС </a:t>
                      </a:r>
                      <a:r>
                        <a:rPr lang="en-US" sz="1200" dirty="0" err="1">
                          <a:effectLst/>
                        </a:rPr>
                        <a:t>Huanda</a:t>
                      </a:r>
                      <a:r>
                        <a:rPr lang="en-US" sz="1200" dirty="0">
                          <a:effectLst/>
                        </a:rPr>
                        <a:t> 50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70%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</a:tr>
              <a:tr h="208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10.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effectLst/>
                        </a:rPr>
                        <a:t>Ниткошвейная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машина</a:t>
                      </a:r>
                      <a:r>
                        <a:rPr lang="en-US" sz="1200" dirty="0">
                          <a:effectLst/>
                        </a:rPr>
                        <a:t> SXB430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30%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</a:tr>
              <a:tr h="208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11.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Машина для загибки клапанов LY-800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30%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</a:tr>
              <a:tr h="208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12.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Машина для </a:t>
                      </a:r>
                      <a:r>
                        <a:rPr lang="ru-RU" sz="1200" dirty="0" err="1">
                          <a:effectLst/>
                        </a:rPr>
                        <a:t>припрессовки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LY-</a:t>
                      </a:r>
                      <a:r>
                        <a:rPr lang="ru-RU" sz="1200" dirty="0">
                          <a:effectLst/>
                        </a:rPr>
                        <a:t>720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30%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</a:tr>
              <a:tr h="208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13.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Пресс обжимной EP-530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30%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</a:tr>
              <a:tr h="425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14.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Устройство для изготовления крышек твердого переплета SK-950B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30%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</a:tr>
              <a:tr h="208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15.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effectLst/>
                        </a:rPr>
                        <a:t>Клеенаносящая</a:t>
                      </a:r>
                      <a:r>
                        <a:rPr lang="ru-RU" sz="1200" dirty="0">
                          <a:effectLst/>
                        </a:rPr>
                        <a:t> машина JS-500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</a:tr>
              <a:tr h="208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16.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Машина штриховальная пневматическая QJY-520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30%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</a:tr>
              <a:tr h="208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18.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Бумагорезальная машина Polar 66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</a:tr>
              <a:tr h="425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19.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Допечатное оборудование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Компьютер с необходимым ПО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80%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3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32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Основные проблемы в работе типографии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4669" y="1412776"/>
            <a:ext cx="7663755" cy="206210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Высокий износ основных печатных машин (более 70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%).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Отсутствует резерв по основным запасным частям (имеется оперативный резерв в расчете на 2-3 месяца работы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Высокие трудозатраты при изготовлении книг в твердом переплете.</a:t>
            </a: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Применение различных типов бумаги при изготовлении продукции ограничено техническими параметрами используемых цифровых печатных машин (не используется бумага больших форматов, мелованная бумага и пр.).</a:t>
            </a:r>
          </a:p>
        </p:txBody>
      </p:sp>
    </p:spTree>
    <p:extLst>
      <p:ext uri="{BB962C8B-B14F-4D97-AF65-F5344CB8AC3E}">
        <p14:creationId xmlns:p14="http://schemas.microsoft.com/office/powerpoint/2010/main" val="36433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33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Электронные коммуникации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3850" y="1556792"/>
            <a:ext cx="7663755" cy="306750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мессенджеры </a:t>
            </a: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– сервисы обмена текстовыми сообщениями и голосовая или видео связь (</a:t>
            </a:r>
            <a:r>
              <a:rPr lang="ru-RU" sz="15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Skype</a:t>
            </a: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5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WhatsApp</a:t>
            </a: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5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Viber</a:t>
            </a: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5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Telegram</a:t>
            </a: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и пр.);</a:t>
            </a:r>
          </a:p>
          <a:p>
            <a:pPr marL="342900" indent="-34290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социальные </a:t>
            </a: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сети – кроме простого обмена сообщениями между участниками сети, имеют дополнительные функции для поддержки и организации сообществ (</a:t>
            </a:r>
            <a:r>
              <a:rPr lang="ru-RU" sz="15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5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ВКонтакте</a:t>
            </a: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5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Twitter</a:t>
            </a: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Одноклассники и пр.);</a:t>
            </a:r>
          </a:p>
          <a:p>
            <a:pPr marL="342900" indent="-34290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форумы </a:t>
            </a: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– сервисы для организации полноценной дискуссионной среды для обсуждения вопросов различной тематики;</a:t>
            </a:r>
          </a:p>
          <a:p>
            <a:pPr marL="342900" indent="-34290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цифровая </a:t>
            </a: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телефония – телефонная связь, построенная на современных методах передачи голосовой информации по цифровым каналам связи;</a:t>
            </a:r>
          </a:p>
          <a:p>
            <a:pPr marL="342900" indent="-34290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видеоконференции </a:t>
            </a: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15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вебинары</a:t>
            </a: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– сервисы, позволяющие организовать дискуссии, встречи с дистанционными участниками наиболее привычным способом посредством видеосвязи онлайн.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089611"/>
            <a:ext cx="7381801" cy="3231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5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Коммуникационные сервисы можно разделить на следующие группы: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11061" y="5157192"/>
            <a:ext cx="3487291" cy="88742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телефония</a:t>
            </a: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ru-RU" sz="1500" b="1" dirty="0" smtClean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электронная </a:t>
            </a: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почта, </a:t>
            </a:r>
            <a:endParaRPr lang="ru-RU" sz="1500" b="1" dirty="0" smtClean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факсы</a:t>
            </a: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4725144"/>
            <a:ext cx="7381801" cy="3231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500" b="1" dirty="0" smtClean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5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ВолНЦ РАН в основном используются традиционные средства связи: </a:t>
            </a:r>
          </a:p>
        </p:txBody>
      </p:sp>
    </p:spTree>
    <p:extLst>
      <p:ext uri="{BB962C8B-B14F-4D97-AF65-F5344CB8AC3E}">
        <p14:creationId xmlns:p14="http://schemas.microsoft.com/office/powerpoint/2010/main" val="63855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34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Группы ВолНЦ РАН в социальных сетях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2786" y="4231248"/>
            <a:ext cx="8245678" cy="186204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Количество </a:t>
            </a: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подписчиков невелико при этом значительную часть составляют действующие или бывшие </a:t>
            </a:r>
            <a:r>
              <a:rPr 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сотрудники.</a:t>
            </a:r>
            <a:endParaRPr lang="ru-RU" sz="15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Количество </a:t>
            </a: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информационных сообщений более 1500, в среднем выходит по 1-2 сообщения за рабочий </a:t>
            </a:r>
            <a:r>
              <a:rPr 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день.</a:t>
            </a:r>
            <a:endParaRPr lang="ru-RU" sz="15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Комментариев </a:t>
            </a: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практически нет, то есть дискуссия </a:t>
            </a:r>
            <a:r>
              <a:rPr 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отсутствует.</a:t>
            </a:r>
            <a:endParaRPr lang="ru-RU" sz="15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Сервисы </a:t>
            </a: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используются для подачи информации (дайджест) незначительному кругу пользователей, но не для обсуждения проблемных </a:t>
            </a:r>
            <a:r>
              <a:rPr 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вопросов.</a:t>
            </a:r>
            <a:endParaRPr lang="ru-RU" sz="15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161619"/>
            <a:ext cx="7381801" cy="3231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5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Коммуникационные сервисы можно разделить на следующие группы:</a:t>
            </a:r>
          </a:p>
        </p:txBody>
      </p:sp>
      <p:pic>
        <p:nvPicPr>
          <p:cNvPr id="15362" name="Picture 2" descr="ÐÐ°ÑÑÐ¸Ð½ÐºÐ¸ Ð¿Ð¾ Ð·Ð°Ð¿ÑÐ¾ÑÑ ÑÐ¾ÑÐ¸Ð°Ð»ÑÐ½ÑÐµ ÑÐµÑ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913" y="1700808"/>
            <a:ext cx="305432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663986"/>
              </p:ext>
            </p:extLst>
          </p:nvPr>
        </p:nvGraphicFramePr>
        <p:xfrm>
          <a:off x="480791" y="1700808"/>
          <a:ext cx="4811290" cy="208823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44365"/>
                <a:gridCol w="1682961"/>
                <a:gridCol w="1583964"/>
              </a:tblGrid>
              <a:tr h="9646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Социальная сеть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Кол-во подписчиков (участников)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Комментарии (первые 20 записей)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4533">
                <a:tc>
                  <a:txBody>
                    <a:bodyPr/>
                    <a:lstStyle/>
                    <a:p>
                      <a:pPr marL="358775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</a:rPr>
                        <a:t>ВКонтакте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376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4533">
                <a:tc>
                  <a:txBody>
                    <a:bodyPr/>
                    <a:lstStyle/>
                    <a:p>
                      <a:pPr marL="358775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</a:rPr>
                        <a:t>Facebook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52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4533">
                <a:tc>
                  <a:txBody>
                    <a:bodyPr/>
                    <a:lstStyle/>
                    <a:p>
                      <a:pPr marL="358775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</a:rPr>
                        <a:t>Twitter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1506" name="Picture 2" descr="ÐÐ°ÑÑÐ¸Ð½ÐºÐ¸ Ð¿Ð¾ Ð·Ð°Ð¿ÑÐ¾ÑÑ Ð»Ð¾Ð³Ð¾ Ð²Ð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26935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ÐÐ°ÑÑÐ¸Ð½ÐºÐ¸ Ð¿Ð¾ Ð·Ð°Ð¿ÑÐ¾ÑÑ Ð»Ð¾Ð³Ð¾ facebook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ÐÐ°ÑÑÐ¸Ð½ÐºÐ¸ Ð¿Ð¾ Ð·Ð°Ð¿ÑÐ¾ÑÑ Ð»Ð¾Ð³Ð¾ Twitter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74417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63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300" t="10236" r="35425" b="45400"/>
          <a:stretch/>
        </p:blipFill>
        <p:spPr>
          <a:xfrm>
            <a:off x="3322375" y="4679395"/>
            <a:ext cx="5328592" cy="1661157"/>
          </a:xfrm>
          <a:prstGeom prst="rect">
            <a:avLst/>
          </a:prstGeom>
        </p:spPr>
      </p:pic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35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Интернет форум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24744"/>
            <a:ext cx="8688139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auto" hangingPunct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Начиная с 2016 года в ВолНЦ РАН проводятся интернет-конференции по основным научным направлениям, которые организованы на программной платформе форума 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4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Invision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Community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4.2.7).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651746"/>
              </p:ext>
            </p:extLst>
          </p:nvPr>
        </p:nvGraphicFramePr>
        <p:xfrm>
          <a:off x="251522" y="1774773"/>
          <a:ext cx="8618468" cy="2691975"/>
        </p:xfrm>
        <a:graphic>
          <a:graphicData uri="http://schemas.openxmlformats.org/drawingml/2006/table">
            <a:tbl>
              <a:tblPr firstRow="1" la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701152"/>
                <a:gridCol w="653808"/>
                <a:gridCol w="653808"/>
                <a:gridCol w="653808"/>
                <a:gridCol w="653808"/>
                <a:gridCol w="653808"/>
                <a:gridCol w="648276"/>
              </a:tblGrid>
              <a:tr h="183554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Интернет конференции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Количество участников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Количество сообщений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5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2016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2017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2016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2017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066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Научно-практическая интернет-конференция «Глобальные вызовы и региональное развитие в зеркале социологических измерений»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34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77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124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236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596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553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768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Научно-практическая интернет-конференция «Проблемы экономического роста и устойчивого развития территорий»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71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168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320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741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066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Международная интернет-конференция «Межрегиональное сотрудничество в формирующемся Евразийском экономическом пространстве»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76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066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Российская научная интернет-конференция «Проблемы и перспективы развития научно-технологического пространства»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72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268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3554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ИТОГИ: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181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351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527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988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1562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69317" y="4851737"/>
            <a:ext cx="2962523" cy="116955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Интернет-конференции 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проходят один раз в год, </a:t>
            </a:r>
            <a:endParaRPr lang="ru-RU" sz="1400" b="1" dirty="0" smtClean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остальное время дискуссионная площадка (форум) 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не используется.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9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36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Интернет-портала ВолНЦ РАН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059666"/>
              </p:ext>
            </p:extLst>
          </p:nvPr>
        </p:nvGraphicFramePr>
        <p:xfrm>
          <a:off x="755576" y="980728"/>
          <a:ext cx="7443909" cy="5522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Visio" r:id="rId4" imgW="10496556" imgH="7572420" progId="Visio.Drawing.11">
                  <p:embed/>
                </p:oleObj>
              </mc:Choice>
              <mc:Fallback>
                <p:oleObj name="Visio" r:id="rId4" imgW="10496556" imgH="757242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980728"/>
                        <a:ext cx="7443909" cy="552234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0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37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Количество просмотров страниц портала ВолНЦ РАН (в тыс.)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83036022"/>
              </p:ext>
            </p:extLst>
          </p:nvPr>
        </p:nvGraphicFramePr>
        <p:xfrm>
          <a:off x="719572" y="1376772"/>
          <a:ext cx="770485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98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38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География посетителей портала ВолНЦ РАН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t="21218" r="45500" b="34254"/>
          <a:stretch/>
        </p:blipFill>
        <p:spPr bwMode="auto">
          <a:xfrm>
            <a:off x="539553" y="1271015"/>
            <a:ext cx="8341486" cy="4923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5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39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Распределение посещений по странам (в %, за 2017 год)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5570076"/>
            <a:ext cx="7344816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400" b="1" dirty="0" smtClean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Более 90% посетителей сайта находятся в России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так как сайты в основном представлены на русском языке и научный центр осуществляет свою деятельность в России.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813816"/>
              </p:ext>
            </p:extLst>
          </p:nvPr>
        </p:nvGraphicFramePr>
        <p:xfrm>
          <a:off x="1115616" y="1268760"/>
          <a:ext cx="7128791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603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 «Облачные вычисления» (</a:t>
            </a:r>
            <a:r>
              <a:rPr lang="en-US" sz="1800" b="0" dirty="0">
                <a:solidFill>
                  <a:schemeClr val="bg1"/>
                </a:solidFill>
                <a:cs typeface="Times New Roman" pitchFamily="18" charset="0"/>
              </a:rPr>
              <a:t>Cloud computing)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063" y="6252962"/>
            <a:ext cx="8837612" cy="27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300" i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ru-RU" dirty="0"/>
              <a:t>Источник: данные IDC (www.idc.com/</a:t>
            </a:r>
            <a:r>
              <a:rPr lang="ru-RU" dirty="0" err="1"/>
              <a:t>getdoc.jsp?containerId</a:t>
            </a:r>
            <a:r>
              <a:rPr lang="ru-RU" dirty="0"/>
              <a:t>=prUS43508918)</a:t>
            </a: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4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6011" y="1268760"/>
            <a:ext cx="8531994" cy="4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Динамика спроса на «Облачные вычисления</a:t>
            </a:r>
            <a:r>
              <a:rPr lang="ru-RU" b="1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» с </a:t>
            </a: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прогнозом до 2021 г.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2053" name="Picture 5" descr="PrUS43508918-F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t="27404" r="1993" b="8568"/>
          <a:stretch/>
        </p:blipFill>
        <p:spPr bwMode="auto">
          <a:xfrm>
            <a:off x="534240" y="1912194"/>
            <a:ext cx="8075520" cy="418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45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40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Распределение количества посещений по количеству просмотренных страниц за одно посещение (в %, за 2017 год)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536995"/>
              </p:ext>
            </p:extLst>
          </p:nvPr>
        </p:nvGraphicFramePr>
        <p:xfrm>
          <a:off x="1008000" y="1377000"/>
          <a:ext cx="71280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46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41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Распределение количества посещений по продолжительности времени посещения (в %, за 2017 год)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529551"/>
              </p:ext>
            </p:extLst>
          </p:nvPr>
        </p:nvGraphicFramePr>
        <p:xfrm>
          <a:off x="1008000" y="1377000"/>
          <a:ext cx="71280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00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42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Распределение количества посещений, совершенных одним и тем же посетителем (в %, за 2017 год)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375988"/>
              </p:ext>
            </p:extLst>
          </p:nvPr>
        </p:nvGraphicFramePr>
        <p:xfrm>
          <a:off x="827584" y="1268760"/>
          <a:ext cx="7416824" cy="439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60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43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Разделы информационного портала по количеству просмотров страниц </a:t>
            </a:r>
            <a:r>
              <a:rPr lang="ru-RU" sz="1800" b="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bg1"/>
                </a:solidFill>
                <a:cs typeface="Times New Roman" pitchFamily="18" charset="0"/>
              </a:rPr>
              <a:t>(в </a:t>
            </a: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%, за 2017 год)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722395"/>
              </p:ext>
            </p:extLst>
          </p:nvPr>
        </p:nvGraphicFramePr>
        <p:xfrm>
          <a:off x="678460" y="1197926"/>
          <a:ext cx="7787080" cy="5183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71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44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Распределение количества просмотров по сайтам информационного портала (в %, за 2017 год)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462554"/>
              </p:ext>
            </p:extLst>
          </p:nvPr>
        </p:nvGraphicFramePr>
        <p:xfrm>
          <a:off x="611560" y="1196752"/>
          <a:ext cx="81471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447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45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Распределение количества посещений по источникам переходов на сайт </a:t>
            </a:r>
            <a:r>
              <a:rPr lang="ru-RU" sz="1800" b="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в %, за 2017 год)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133131"/>
              </p:ext>
            </p:extLst>
          </p:nvPr>
        </p:nvGraphicFramePr>
        <p:xfrm>
          <a:off x="683568" y="1556792"/>
          <a:ext cx="7776864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599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46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Распределение количества посещений с переходами из поисковых систем </a:t>
            </a:r>
            <a:r>
              <a:rPr lang="ru-RU" sz="1800" b="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в %, за 2017 год)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642732"/>
              </p:ext>
            </p:extLst>
          </p:nvPr>
        </p:nvGraphicFramePr>
        <p:xfrm>
          <a:off x="431540" y="1340768"/>
          <a:ext cx="828092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808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47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Распределение количества посещений с переходами с других сайтов </a:t>
            </a:r>
            <a:r>
              <a:rPr lang="ru-RU" sz="1800" b="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в %, за 2017 год)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130070"/>
              </p:ext>
            </p:extLst>
          </p:nvPr>
        </p:nvGraphicFramePr>
        <p:xfrm>
          <a:off x="755576" y="1196752"/>
          <a:ext cx="763284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73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48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Сравнение количества просмотров страниц </a:t>
            </a:r>
            <a:r>
              <a:rPr lang="ru-RU" sz="1800" b="0" dirty="0" smtClean="0">
                <a:solidFill>
                  <a:schemeClr val="bg1"/>
                </a:solidFill>
                <a:cs typeface="Times New Roman" pitchFamily="18" charset="0"/>
              </a:rPr>
              <a:t>(в тыс. за </a:t>
            </a: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2017 год)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956819"/>
              </p:ext>
            </p:extLst>
          </p:nvPr>
        </p:nvGraphicFramePr>
        <p:xfrm>
          <a:off x="719573" y="1484784"/>
          <a:ext cx="7704855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49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49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Основные проблемы функционала информационного портала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3850" y="1556792"/>
            <a:ext cx="7663755" cy="370870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eaLnBrk="0" fontAlgn="auto" hangingPunct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Отсутствует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интеграция с системами учета публикаций сотрудников ВолНЦ РАН (информацию приходиться дублировать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fontAlgn="auto" hangingPunct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Отсутствует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единая регистрация пользователей на портале (отдельные сайты требуют дополнительной регистрации и авторизации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fontAlgn="auto" hangingPunct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Отсутствует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возможность регистрации через социальные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сети.</a:t>
            </a:r>
            <a:endParaRPr 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fontAlgn="auto" hangingPunct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Отсутствуют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возможности оценки представленных материалов, в том числе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и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через функции социальных сетей (ссылки, лайки, </a:t>
            </a:r>
            <a:r>
              <a:rPr lang="ru-RU" sz="16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фолловеры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и пр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.).</a:t>
            </a:r>
            <a:endParaRPr 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fontAlgn="auto" hangingPunct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Отсутствует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возможность комментирования материалов или их обсуждения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на форуме.</a:t>
            </a:r>
            <a:endParaRPr 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fontAlgn="auto" hangingPunct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Отсутствует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возможность запуска опросов для посетителей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сайта.</a:t>
            </a:r>
            <a:endParaRPr 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0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Концепция «Облачных вычислений» (</a:t>
            </a:r>
            <a:r>
              <a:rPr lang="ru-RU" sz="1800" b="0" dirty="0" err="1">
                <a:solidFill>
                  <a:schemeClr val="bg1"/>
                </a:solidFill>
                <a:cs typeface="Times New Roman" pitchFamily="18" charset="0"/>
              </a:rPr>
              <a:t>Cloud</a:t>
            </a: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800" b="0" dirty="0" err="1">
                <a:solidFill>
                  <a:schemeClr val="bg1"/>
                </a:solidFill>
                <a:cs typeface="Times New Roman" pitchFamily="18" charset="0"/>
              </a:rPr>
              <a:t>computing</a:t>
            </a: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)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5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06003" y="889556"/>
            <a:ext cx="85319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Существуют три основных вида облачных сервисов: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611560" y="1412776"/>
            <a:ext cx="7920880" cy="122623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eaLnBrk="0" fontAlgn="auto" hangingPunct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Инфраструктура  как сервис» (</a:t>
            </a:r>
            <a:r>
              <a:rPr lang="en-US" altLang="ru-RU" sz="16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IaaS</a:t>
            </a:r>
            <a:r>
              <a:rPr lang="en-US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- Infrastructure as a Service), </a:t>
            </a:r>
          </a:p>
          <a:p>
            <a:pPr marL="285750" indent="-285750" algn="just" eaLnBrk="0" fontAlgn="auto" hangingPunct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en-US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Платформа  как сервис» (</a:t>
            </a:r>
            <a:r>
              <a:rPr lang="en-US" altLang="ru-RU" sz="16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PaaS</a:t>
            </a:r>
            <a:r>
              <a:rPr lang="en-US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- Platform as a Service), </a:t>
            </a:r>
          </a:p>
          <a:p>
            <a:pPr marL="285750" indent="-285750" algn="just" eaLnBrk="0" fontAlgn="auto" hangingPunct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en-US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Программное обеспечение как сервис» (</a:t>
            </a:r>
            <a:r>
              <a:rPr lang="en-US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SaaS - Software as a Service). </a:t>
            </a:r>
          </a:p>
        </p:txBody>
      </p:sp>
      <p:pic>
        <p:nvPicPr>
          <p:cNvPr id="11" name="Рисунок 10" descr="Differences between SaaS, PaaS, &amp; IaaS"/>
          <p:cNvPicPr/>
          <p:nvPr/>
        </p:nvPicPr>
        <p:blipFill>
          <a:blip r:embed="rId3">
            <a:clrChange>
              <a:clrFrom>
                <a:srgbClr val="A0A0A0"/>
              </a:clrFrom>
              <a:clrTo>
                <a:srgbClr val="A0A0A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81064"/>
            <a:ext cx="5184577" cy="3700264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9" t="3104" r="32001" b="5546"/>
          <a:stretch/>
        </p:blipFill>
        <p:spPr bwMode="auto">
          <a:xfrm>
            <a:off x="395535" y="3423897"/>
            <a:ext cx="2433919" cy="21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9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50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Информационно-аналитические системы (ИАС, в разделе «Ресурсы»)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3850" y="1556792"/>
            <a:ext cx="8282646" cy="176971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eaLnBrk="0" fontAlgn="auto" hangingPunct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ИАС «Трудовой потенциал»;</a:t>
            </a:r>
          </a:p>
          <a:p>
            <a:pPr marL="342900" indent="-342900" eaLnBrk="0" fontAlgn="auto" hangingPunct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ИАС «Региональное исследование социокультурных изменений и модернизации»;</a:t>
            </a:r>
          </a:p>
          <a:p>
            <a:pPr marL="342900" indent="-342900" eaLnBrk="0" fontAlgn="auto" hangingPunct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ИАС «Население и Модернизация»;</a:t>
            </a:r>
          </a:p>
          <a:p>
            <a:pPr marL="342900" indent="-342900" eaLnBrk="0" fontAlgn="auto" hangingPunct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ИАС «Модернизация».</a:t>
            </a:r>
          </a:p>
        </p:txBody>
      </p:sp>
    </p:spTree>
    <p:extLst>
      <p:ext uri="{BB962C8B-B14F-4D97-AF65-F5344CB8AC3E}">
        <p14:creationId xmlns:p14="http://schemas.microsoft.com/office/powerpoint/2010/main" val="26852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51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Программные информационные системы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3850" y="1556792"/>
            <a:ext cx="7994614" cy="250837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eaLnBrk="0" fontAlgn="auto" hangingPunct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электронный каталог библиотеки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автоматизация библиотечных функций, 2004 г.);</a:t>
            </a:r>
          </a:p>
          <a:p>
            <a:pPr marL="342900" indent="-342900" eaLnBrk="0" fontAlgn="auto" hangingPunct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корпоративная информационная система (контроль исполнения поручений, доступ к архивной документации и пр., 2008 г.);</a:t>
            </a:r>
          </a:p>
          <a:p>
            <a:pPr marL="342900" indent="-342900" eaLnBrk="0" fontAlgn="auto" hangingPunct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автоматизированная система учета результатов исследовательской деятельности (учет публикаций сотрудников 2016 г.);</a:t>
            </a:r>
          </a:p>
          <a:p>
            <a:pPr marL="342900" indent="-342900" eaLnBrk="0" fontAlgn="auto" hangingPunct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система контроля нарушений дисциплины труда и журнал записи уходов сотрудников (журнал записи, контроль опозданий и пр. 2017 г.).</a:t>
            </a:r>
          </a:p>
        </p:txBody>
      </p:sp>
    </p:spTree>
    <p:extLst>
      <p:ext uri="{BB962C8B-B14F-4D97-AF65-F5344CB8AC3E}">
        <p14:creationId xmlns:p14="http://schemas.microsoft.com/office/powerpoint/2010/main" val="33219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52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Цели и задачи стратегии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484784"/>
            <a:ext cx="8640960" cy="486287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Формирование эффективной системы организации исследований и разработок, включая междисциплинарные программы и проекты, обеспечивающей высокую результативность и востребованность в социально-экономической сфере исследований и разработок по закрепленным направлениям.</a:t>
            </a: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Создание условий для проведения исследований и разработок, соответствующих современным принципам организации научной, научно-технической, инновационной деятельности и лучшим российским и мировым практикам. </a:t>
            </a: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Формирование эффективной системы коммуникации, распространения научных знаний и результатов научно-технической деятельности, обеспечивающей повышение восприимчивости экономики регионов к инновациям, создание дополнительных возможностей для развития наукоемкого бизнеса.</a:t>
            </a: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Создание возможностей для выявления талантливой молодежи и построения успешной карьеры в области науки, технологий и инноваций, обеспечив на этой основе развитие интеллектуального потенциала региона.</a:t>
            </a: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Расширение возможностей международного научно-технического сотрудничества и международной интеграции в области исследований, позволяющих создание позитивного имиджа ФГБУН ВолНЦ РАН, и позиционирование его как одного из перспективных учреждений федерального уровня.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31639" y="908720"/>
            <a:ext cx="7416365" cy="4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Программа развития ВолНЦ РАН до 2022 года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5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53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Основные целевые направления стратегии развития информационных технологий в научной организации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484784"/>
            <a:ext cx="7803654" cy="401648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повышение эффективности работы и производительности труда научных сотрудников;</a:t>
            </a: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сокращение различных производственных издержек, за счет оптимизации использования инфраструктуры и рабочих процессов;</a:t>
            </a: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обеспечение информационной безопасности и защиты от различных </a:t>
            </a:r>
            <a:r>
              <a:rPr lang="ru-RU" sz="15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киберугроз</a:t>
            </a: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5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на </a:t>
            </a: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современном уровне;</a:t>
            </a: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улучшение качественных характеристик результатов научно-исследовательской деятельности, расширение спектра и глубины исследований;</a:t>
            </a: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создание необходимых условий для развития коммуникаций между исследователями и формирование научных сообществ по основным направлениям исследований;</a:t>
            </a: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повышение эффективности рабочих процессов и системы управления научной организации;</a:t>
            </a: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создание необходимых условий для развития образовательных проектов в том числе дистанционных, направленных на подготовку высококвалифицированных кадров.</a:t>
            </a:r>
          </a:p>
        </p:txBody>
      </p:sp>
    </p:spTree>
    <p:extLst>
      <p:ext uri="{BB962C8B-B14F-4D97-AF65-F5344CB8AC3E}">
        <p14:creationId xmlns:p14="http://schemas.microsoft.com/office/powerpoint/2010/main" val="19346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54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Основные направления развития информационных технологий ВолНЦ РАН </a:t>
            </a:r>
            <a:r>
              <a:rPr lang="ru-RU" sz="1800" b="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bg1"/>
                </a:solidFill>
                <a:cs typeface="Times New Roman" pitchFamily="18" charset="0"/>
              </a:rPr>
              <a:t>на </a:t>
            </a: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период 2018-2025 гг.: 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628800"/>
            <a:ext cx="7803654" cy="31700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развитие технологической инфраструктуры поддержки информационных технологий;</a:t>
            </a: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разработка и внедрение информационных программных систем для доступа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и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анализа данных, а также моделирования процессов;</a:t>
            </a: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разработка и внедрение управленческих информационных систем для повышения эффективности научно-исследовательских и вспомогательных рабочих процессов;</a:t>
            </a: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внедрение современных коммуникационных сервисов;</a:t>
            </a: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применение современных информационных технологий в образовательной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36841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55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31639" y="1610504"/>
            <a:ext cx="7416365" cy="4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1. Поддержка текущей ИТ инфраструктуры 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330584"/>
            <a:ext cx="8091686" cy="27546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auto" hangingPunct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Приоритет: </a:t>
            </a: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высокий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(обусловлен необходимостью поддержки текущих рабочих процессов и осуществления своих служебных обязанностей сотрудниками ВолНЦ РАН)</a:t>
            </a:r>
          </a:p>
          <a:p>
            <a:pPr eaLnBrk="0" fontAlgn="auto" hangingPunct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 определяется простоем в работе при выходе из строя отдельных комплектующих и запчастей используемого оборудования или отсутствия необходимых для работы расходных материалов, а также снижением затрат при производстве печатных работ.</a:t>
            </a:r>
          </a:p>
          <a:p>
            <a:pPr eaLnBrk="0" fontAlgn="auto" hangingPunct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Сроки реализации: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2019-2025 гг.</a:t>
            </a:r>
          </a:p>
          <a:p>
            <a:pPr eaLnBrk="0" fontAlgn="auto" hangingPunct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Затраты: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10 500 тыс. руб. (более подробно в таблице с показателями)</a:t>
            </a:r>
          </a:p>
        </p:txBody>
      </p:sp>
    </p:spTree>
    <p:extLst>
      <p:ext uri="{BB962C8B-B14F-4D97-AF65-F5344CB8AC3E}">
        <p14:creationId xmlns:p14="http://schemas.microsoft.com/office/powerpoint/2010/main" val="357319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56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31639" y="980728"/>
            <a:ext cx="7416365" cy="4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1. Поддержка текущей ИТ </a:t>
            </a:r>
            <a:r>
              <a:rPr lang="ru-RU" b="1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инфраструктуры. 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479761"/>
              </p:ext>
            </p:extLst>
          </p:nvPr>
        </p:nvGraphicFramePr>
        <p:xfrm>
          <a:off x="612001" y="1772816"/>
          <a:ext cx="7919999" cy="4536504"/>
        </p:xfrm>
        <a:graphic>
          <a:graphicData uri="http://schemas.openxmlformats.org/drawingml/2006/table">
            <a:tbl>
              <a:tblPr firstRow="1" la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28952"/>
                <a:gridCol w="1047743"/>
                <a:gridCol w="648563"/>
                <a:gridCol w="769070"/>
                <a:gridCol w="769907"/>
                <a:gridCol w="670321"/>
                <a:gridCol w="671158"/>
                <a:gridCol w="670321"/>
                <a:gridCol w="743964"/>
              </a:tblGrid>
              <a:tr h="85817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Показатель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Текущее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значение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2019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2020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2021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2022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2023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2024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2025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4394">
                <a:tc gridSpan="9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1.1.1. Замена комплектующих с высоким износом (жесткие диски, блоки питания)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317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Доля комплектующих с превышением эксплуатационного срока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80%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70%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65%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60%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55%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50%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45%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40%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439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Затраты (в тыс. руб.)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4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200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200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200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200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200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200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200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4394">
                <a:tc gridSpan="9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1.1.2. Замена аккумуляторов в беспроводном оборудовании и ИБП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317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Доля аккумуляторов с превышением эксплуатационного срока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85%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80%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75%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70%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65%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60%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55%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50%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439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Затраты (в тыс. руб.)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4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30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30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30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30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30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30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30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439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4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ИТОГО: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1 500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1 500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1 500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1 500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1 500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1 500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1 500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346" y="1412776"/>
            <a:ext cx="7979892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Показатели:</a:t>
            </a:r>
          </a:p>
        </p:txBody>
      </p:sp>
    </p:spTree>
    <p:extLst>
      <p:ext uri="{BB962C8B-B14F-4D97-AF65-F5344CB8AC3E}">
        <p14:creationId xmlns:p14="http://schemas.microsoft.com/office/powerpoint/2010/main" val="225860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57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31639" y="980728"/>
            <a:ext cx="7416365" cy="4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1. Поддержка текущей ИТ инфраструктуры </a:t>
            </a:r>
            <a:r>
              <a:rPr lang="ru-RU" b="1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471967"/>
              </p:ext>
            </p:extLst>
          </p:nvPr>
        </p:nvGraphicFramePr>
        <p:xfrm>
          <a:off x="395535" y="1844824"/>
          <a:ext cx="8461920" cy="42479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60939"/>
                <a:gridCol w="1119434"/>
                <a:gridCol w="692940"/>
                <a:gridCol w="821693"/>
                <a:gridCol w="822588"/>
                <a:gridCol w="716187"/>
                <a:gridCol w="717082"/>
                <a:gridCol w="716187"/>
                <a:gridCol w="794870"/>
              </a:tblGrid>
              <a:tr h="80359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Текущее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значение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3126">
                <a:tc gridSpan="9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1.1.3. Ремонт и заправка офисной печатной техники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937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Отношение затрат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 </a:t>
                      </a:r>
                      <a:r>
                        <a:rPr lang="ru-RU" sz="1400" dirty="0">
                          <a:effectLst/>
                        </a:rPr>
                        <a:t>объемам печати офисного оборудования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312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Затраты (в тыс. руб.)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3126">
                <a:tc gridSpan="9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1.1.4. Техническое обслуживание и заправка кондиционеров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249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Доля оборудования с превышением сроков планового технического обслуживания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312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Затраты (в тыс. руб.)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346" y="1412776"/>
            <a:ext cx="7979892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Показатели:</a:t>
            </a:r>
          </a:p>
        </p:txBody>
      </p:sp>
    </p:spTree>
    <p:extLst>
      <p:ext uri="{BB962C8B-B14F-4D97-AF65-F5344CB8AC3E}">
        <p14:creationId xmlns:p14="http://schemas.microsoft.com/office/powerpoint/2010/main" val="16500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58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836816"/>
              </p:ext>
            </p:extLst>
          </p:nvPr>
        </p:nvGraphicFramePr>
        <p:xfrm>
          <a:off x="395536" y="1845330"/>
          <a:ext cx="8461920" cy="431997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60939"/>
                <a:gridCol w="1119434"/>
                <a:gridCol w="692940"/>
                <a:gridCol w="821693"/>
                <a:gridCol w="822588"/>
                <a:gridCol w="716187"/>
                <a:gridCol w="717082"/>
                <a:gridCol w="716187"/>
                <a:gridCol w="794870"/>
              </a:tblGrid>
              <a:tr h="71221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Показатель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Текущее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значение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2019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2020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2021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2022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2023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2024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2025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7520">
                <a:tc gridSpan="9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1.1.5. Техническое обслуживание оборудования в типографии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007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Доля оборудования с превышением сроков планового технического обслуживания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100%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90%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80%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70%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60%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50%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40%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30%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752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Затраты (в тыс. руб.)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50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50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50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50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50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50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50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7520">
                <a:tc gridSpan="9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1.1.6. Расходные материалы и запчасти для типографии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759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Отношение разности прямых затрат и доходов, полученных от хоз. договорной деятельности к объемам печати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0,55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0,5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0,45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0,4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0,35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0,3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0,25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0,2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752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Затраты (в тыс. руб.)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1 100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1 100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1 100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1 100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1 100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1 100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1 100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31639" y="980728"/>
            <a:ext cx="7416365" cy="4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1. Поддержка текущей ИТ </a:t>
            </a:r>
            <a:r>
              <a:rPr lang="ru-RU" b="1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инфраструктуры. 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1346" y="1412776"/>
            <a:ext cx="7979892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Показатели:</a:t>
            </a:r>
          </a:p>
        </p:txBody>
      </p:sp>
    </p:spTree>
    <p:extLst>
      <p:ext uri="{BB962C8B-B14F-4D97-AF65-F5344CB8AC3E}">
        <p14:creationId xmlns:p14="http://schemas.microsoft.com/office/powerpoint/2010/main" val="14613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59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31639" y="1196752"/>
            <a:ext cx="7416365" cy="4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2. Модернизация парка используемой вычислительной техники 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916832"/>
            <a:ext cx="8091686" cy="423192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Приоритет: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средний (обусловлен тем, что направлен не на поддержку, а на увеличение производительности, качественных характеристик и ремонтопригодности оборудования на рабочих местах, и его реализация требует выделения дополнительного финансирования)</a:t>
            </a:r>
          </a:p>
          <a:p>
            <a:pPr algn="just" eaLnBrk="0" fontAlgn="auto" hangingPunct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 определяет изменение технологий, в течение 10 лет, что на текущем этапе развития улучшает производительность оборудования в 2-4 раза, качество результата (разрешение и прочие параметры) в 1,5-2 раза, обеспечивает возможность работы с новыми протоколами и форматами данных и ремонтопригодность оборудования, связанная с наличием запасных частей, расходных материалов и выпуском драйверов для новых операционных систем, а также увеличение вероятности простоя оборудования в случае выхода из строя отдельных его запчастей не предусматривающих ремонт и замену в течение всего срока эксплуатации.</a:t>
            </a:r>
          </a:p>
          <a:p>
            <a:pPr algn="just" eaLnBrk="0" fontAlgn="auto" hangingPunct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Сроки реализации: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2019-2025 гг.</a:t>
            </a:r>
          </a:p>
          <a:p>
            <a:pPr algn="just" eaLnBrk="0" fontAlgn="auto" hangingPunct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Затраты: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12 080 тыс. руб. </a:t>
            </a:r>
          </a:p>
        </p:txBody>
      </p:sp>
    </p:spTree>
    <p:extLst>
      <p:ext uri="{BB962C8B-B14F-4D97-AF65-F5344CB8AC3E}">
        <p14:creationId xmlns:p14="http://schemas.microsoft.com/office/powerpoint/2010/main" val="6870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Технологии искусственного интеллекта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6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55576" y="1052736"/>
            <a:ext cx="80824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Основные направления: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584318" y="1590238"/>
            <a:ext cx="3987682" cy="187743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алгоритмы машинного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обучения;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интеллектуальный анализ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данных;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технологи распознавания текстов, речи и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изображений;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обработка естественного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языка;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Робототехника.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84318" y="3861048"/>
            <a:ext cx="4851778" cy="66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Области применения технологий искусственного интеллекта: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4" name="Надпись 2"/>
          <p:cNvSpPr txBox="1">
            <a:spLocks noChangeArrowheads="1"/>
          </p:cNvSpPr>
          <p:nvPr/>
        </p:nvSpPr>
        <p:spPr bwMode="auto">
          <a:xfrm>
            <a:off x="611560" y="4581127"/>
            <a:ext cx="4752528" cy="155427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интернет поисковые системы (</a:t>
            </a:r>
            <a:r>
              <a:rPr lang="ru-RU" altLang="ru-RU" sz="16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Google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16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Yandex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); 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нейронечеткие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системы распознавания лиц или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голоса; 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управление автомобилем без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водителя; 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создание «умных» роботов.</a:t>
            </a:r>
          </a:p>
        </p:txBody>
      </p:sp>
      <p:pic>
        <p:nvPicPr>
          <p:cNvPr id="3078" name="Picture 6" descr="ÐÐ°ÑÑÐ¸Ð½ÐºÐ¸ Ð¿Ð¾ Ð·Ð°Ð¿ÑÐ¾ÑÑ Ð¸ÑÐºÑÑÑÑÐ²ÐµÐ½Ð½ÑÐ¹ Ð¸Ð½ÑÐµÐ»Ð»ÐµÐºÑ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1" r="18135"/>
          <a:stretch/>
        </p:blipFill>
        <p:spPr bwMode="auto">
          <a:xfrm flipH="1">
            <a:off x="5114971" y="1484784"/>
            <a:ext cx="401490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3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60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31639" y="1093330"/>
            <a:ext cx="7416365" cy="3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2. Модернизация парка используемой вычислительной техники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593137"/>
              </p:ext>
            </p:extLst>
          </p:nvPr>
        </p:nvGraphicFramePr>
        <p:xfrm>
          <a:off x="360000" y="1916831"/>
          <a:ext cx="8424000" cy="417596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1704"/>
                <a:gridCol w="1114418"/>
                <a:gridCol w="689835"/>
                <a:gridCol w="818011"/>
                <a:gridCol w="818901"/>
                <a:gridCol w="712978"/>
                <a:gridCol w="713868"/>
                <a:gridCol w="712978"/>
                <a:gridCol w="791307"/>
              </a:tblGrid>
              <a:tr h="7357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Показатель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Текущее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значение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2019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2020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2021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2022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2023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2024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2025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6686">
                <a:tc gridSpan="9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1.2.1. Замена серверов и систем хранения данных со сроком эксплуатации более 10 лет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673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Доля оборудования, имеющего срок эксплуатации более 10 лет по объемам затрат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10%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10%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10%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30%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25%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20%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15%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10%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668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Затраты (в тыс. руб.)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300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600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1 200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1 200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1 200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1 200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1 200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6686">
                <a:tc gridSpan="9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1.2.2. Замена компьютеров со сроком эксплуатации более 10 лет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673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Доля оборудования, имеющего срок эксплуатации более 10 лет по объемам затрат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15%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15%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15%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30%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25%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20%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15%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10%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668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Затраты (в тыс. руб.)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120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240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240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240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240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240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240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346" y="1412776"/>
            <a:ext cx="7979892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Показатели:</a:t>
            </a:r>
          </a:p>
        </p:txBody>
      </p:sp>
    </p:spTree>
    <p:extLst>
      <p:ext uri="{BB962C8B-B14F-4D97-AF65-F5344CB8AC3E}">
        <p14:creationId xmlns:p14="http://schemas.microsoft.com/office/powerpoint/2010/main" val="2464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61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252081"/>
              </p:ext>
            </p:extLst>
          </p:nvPr>
        </p:nvGraphicFramePr>
        <p:xfrm>
          <a:off x="359762" y="1823840"/>
          <a:ext cx="8424476" cy="434146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1819"/>
                <a:gridCol w="1114481"/>
                <a:gridCol w="689875"/>
                <a:gridCol w="818057"/>
                <a:gridCol w="818948"/>
                <a:gridCol w="713018"/>
                <a:gridCol w="713908"/>
                <a:gridCol w="713018"/>
                <a:gridCol w="791352"/>
              </a:tblGrid>
              <a:tr h="76489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Текущее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значение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8048">
                <a:tc gridSpan="9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1.2.3. Замена принтеров, МФУ и сканеров со сроком эксплуатации более 10 лет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218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Доля оборудования, имеющего срок эксплуатации более 10 лет по объемам затрат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804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Затраты (в тыс. руб.)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8048">
                <a:tc gridSpan="9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1.2.4. Замена мультимедийного и звукового оборудования со сроком эксплуатации более 10 лет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218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Доля оборудования, имеющего срок эксплуатации более 10 лет по объемам затрат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804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Затраты (в тыс. руб.)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300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31639" y="1093330"/>
            <a:ext cx="7416365" cy="3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2. Модернизация парка используемой вычислительной техники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1346" y="1412776"/>
            <a:ext cx="7979892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Показатели:</a:t>
            </a:r>
          </a:p>
        </p:txBody>
      </p:sp>
    </p:spTree>
    <p:extLst>
      <p:ext uri="{BB962C8B-B14F-4D97-AF65-F5344CB8AC3E}">
        <p14:creationId xmlns:p14="http://schemas.microsoft.com/office/powerpoint/2010/main" val="17689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62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629889"/>
              </p:ext>
            </p:extLst>
          </p:nvPr>
        </p:nvGraphicFramePr>
        <p:xfrm>
          <a:off x="360000" y="1844825"/>
          <a:ext cx="8424000" cy="269701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1704"/>
                <a:gridCol w="1114418"/>
                <a:gridCol w="689835"/>
                <a:gridCol w="818011"/>
                <a:gridCol w="818901"/>
                <a:gridCol w="712978"/>
                <a:gridCol w="713868"/>
                <a:gridCol w="712978"/>
                <a:gridCol w="791307"/>
              </a:tblGrid>
              <a:tr h="80798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Текущее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значение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838">
                <a:tc gridSpan="9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1.2.5. Замена телефонного оборудования со сроком эксплуатации более 10 лет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934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Доля оборудования, имеющего срок эксплуатации более </a:t>
                      </a:r>
                      <a:r>
                        <a:rPr lang="ru-RU" sz="1400" dirty="0" smtClean="0">
                          <a:effectLst/>
                        </a:rPr>
                        <a:t>     10 </a:t>
                      </a:r>
                      <a:r>
                        <a:rPr lang="ru-RU" sz="1400" dirty="0">
                          <a:effectLst/>
                        </a:rPr>
                        <a:t>лет по объемам затрат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83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Затраты (в тыс. руб.)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331639" y="1093330"/>
            <a:ext cx="7416365" cy="3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2. Модернизация парка используемой вычислительной техники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1346" y="1412776"/>
            <a:ext cx="7979892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Показатели:</a:t>
            </a:r>
          </a:p>
        </p:txBody>
      </p:sp>
    </p:spTree>
    <p:extLst>
      <p:ext uri="{BB962C8B-B14F-4D97-AF65-F5344CB8AC3E}">
        <p14:creationId xmlns:p14="http://schemas.microsoft.com/office/powerpoint/2010/main" val="357641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63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9" y="1124744"/>
            <a:ext cx="8400106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3. Обновление системного и специализированного программного обеспечения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614311"/>
            <a:ext cx="8091686" cy="454483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операционные системы (обеспечивает первичный интерфейс рабочего места пользователя);</a:t>
            </a:r>
          </a:p>
          <a:p>
            <a:pPr marL="285750" indent="-285750"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офисный пакет (обеспечивает работу с документами, таблицами, диаграммами и презентациями);</a:t>
            </a:r>
          </a:p>
          <a:p>
            <a:pPr marL="285750" indent="-285750"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графические пакеты (обеспечивают работу с изображениями, фотографиями, а также решают издательские задачи верстки и пр.).</a:t>
            </a:r>
          </a:p>
          <a:p>
            <a:pPr algn="just" eaLnBrk="0" fontAlgn="auto" hangingPunct="0"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Приоритет: </a:t>
            </a:r>
            <a:r>
              <a:rPr lang="ru-RU" sz="1600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средний (обусловлен тем, что существует альтернативный вариант реализации проекта, предусматривающий переход значительного количества рабочих мест на бесплатное программное обеспечение, который вместо выделения дополнительного финансирования, повлечет полную переработку навыков работы сотрудников с программным обеспечением)</a:t>
            </a:r>
          </a:p>
          <a:p>
            <a:pPr algn="just" eaLnBrk="0" fontAlgn="auto" hangingPunct="0"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Эффективность: </a:t>
            </a:r>
            <a:r>
              <a:rPr lang="ru-RU" sz="1600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 определяется необходимым для выполнения работ функционалом программного пакета, поддержкой новых программных продуктов и производительностью системы в целом.</a:t>
            </a:r>
          </a:p>
          <a:p>
            <a:pPr algn="just" eaLnBrk="0" fontAlgn="auto" hangingPunct="0"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Сроки реализации: </a:t>
            </a:r>
            <a:r>
              <a:rPr lang="ru-RU" sz="1600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2019-2025 гг.</a:t>
            </a:r>
          </a:p>
          <a:p>
            <a:pPr algn="just" eaLnBrk="0" fontAlgn="auto" hangingPunct="0"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Затраты: </a:t>
            </a:r>
            <a:r>
              <a:rPr lang="ru-RU" sz="1600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4 275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078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64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9552" y="1119749"/>
            <a:ext cx="8400106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3. Обновление системного и специализированного программного обеспечения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15144"/>
              </p:ext>
            </p:extLst>
          </p:nvPr>
        </p:nvGraphicFramePr>
        <p:xfrm>
          <a:off x="395536" y="1916831"/>
          <a:ext cx="8352928" cy="42484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31587"/>
                <a:gridCol w="1012524"/>
                <a:gridCol w="683398"/>
                <a:gridCol w="810378"/>
                <a:gridCol w="811260"/>
                <a:gridCol w="706325"/>
                <a:gridCol w="707207"/>
                <a:gridCol w="706325"/>
                <a:gridCol w="783924"/>
              </a:tblGrid>
              <a:tr h="42484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Текущее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значение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2424">
                <a:tc gridSpan="9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1.3.1. Обновление операционных систем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969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Доля используемых операционных систем, не поддерживающихся разработчиком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242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Затраты (в тыс. руб.)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300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2424">
                <a:tc gridSpan="9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1.3.2. Обновление офисных пакетов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969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Доля используемых офисных систем, не поддерживающихся разработчиком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95%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242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Затраты (в тыс. руб.)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2424">
                <a:tc gridSpan="9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1.3.3. Обновление программных пакетов для издательской деятельности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969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Доля используемых издательских систем, не поддерживающихся разработчиком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95%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242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Затраты (в тыс. руб.)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150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300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51346" y="1506270"/>
            <a:ext cx="7979892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Показатели:</a:t>
            </a:r>
          </a:p>
        </p:txBody>
      </p:sp>
    </p:spTree>
    <p:extLst>
      <p:ext uri="{BB962C8B-B14F-4D97-AF65-F5344CB8AC3E}">
        <p14:creationId xmlns:p14="http://schemas.microsoft.com/office/powerpoint/2010/main" val="37809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65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9" y="1106727"/>
            <a:ext cx="8400106" cy="70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6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4. Оснащение обособленного подразделения СЗНИИМЛПХ </a:t>
            </a:r>
            <a:endParaRPr lang="ru-RU" b="1" dirty="0" smtClean="0">
              <a:solidFill>
                <a:srgbClr val="C00000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lvl="0">
              <a:lnSpc>
                <a:spcPct val="86000"/>
              </a:lnSpc>
            </a:pPr>
            <a:r>
              <a:rPr lang="ru-RU" b="1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     и </a:t>
            </a: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лаборатории </a:t>
            </a:r>
            <a:r>
              <a:rPr lang="ru-RU" b="1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г. Череповец современной ИТ-инфраструктурой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791978"/>
            <a:ext cx="809168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Сравнительный анализ состояния ИТ инфраструктуры в удаленных подразделениях.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482966"/>
              </p:ext>
            </p:extLst>
          </p:nvPr>
        </p:nvGraphicFramePr>
        <p:xfrm>
          <a:off x="432000" y="2204864"/>
          <a:ext cx="8280000" cy="405089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32931"/>
                <a:gridCol w="3046189"/>
                <a:gridCol w="2900880"/>
              </a:tblGrid>
              <a:tr h="24302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Направление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СЗНИИМЛПХ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Лаборатория в г. Череповец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1. Структурированные кабельные сети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Отсутствует централизованная кабельная система здания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Отсутствует централизованная кабельная система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908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2. Оборудование рабочих мест компьютерами или терминалами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Терминальная система доступа и серверы отсутствуют, среднее время эксплуатации парка вычислительной техники около 5-6 лет.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Внедрена терминальная система, среднее время эксплуатации парка вычислительной техники около 3-4 года.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908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3. Сетевое оборудование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Используется низко производительное оборудование, скорость внутри сети менее 100Мб/с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Используется низко производительное оборудование, скорость внутри сети менее 100Мб/с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4. Телефония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Цифровая телефония отсутствует, имеются аналоговые городские линии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Цифровая телефония отсутствует, имеются аналоговые городские линии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5. Программное обеспечение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Операционные системы </a:t>
                      </a:r>
                      <a:r>
                        <a:rPr lang="en-US" sz="1300">
                          <a:effectLst/>
                        </a:rPr>
                        <a:t>Windows</a:t>
                      </a:r>
                      <a:r>
                        <a:rPr lang="ru-RU" sz="1300">
                          <a:effectLst/>
                        </a:rPr>
                        <a:t> 7, офисный пакет и антивирус присутствуют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Операционные системы </a:t>
                      </a:r>
                      <a:r>
                        <a:rPr lang="en-US" sz="1300" dirty="0">
                          <a:effectLst/>
                        </a:rPr>
                        <a:t>Windows Server</a:t>
                      </a:r>
                      <a:r>
                        <a:rPr lang="ru-RU" sz="1300" dirty="0">
                          <a:effectLst/>
                        </a:rPr>
                        <a:t> 2008, офисный пакет и антивирус присутствуют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302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6. Скорость доступа к сети Интернет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ВОЛС, 20 Мб</a:t>
                      </a:r>
                      <a:r>
                        <a:rPr lang="en-US" sz="1300">
                          <a:effectLst/>
                        </a:rPr>
                        <a:t>/c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ВОЛС, 2 Мб</a:t>
                      </a:r>
                      <a:r>
                        <a:rPr lang="en-US" sz="1300" dirty="0">
                          <a:effectLst/>
                        </a:rPr>
                        <a:t>/c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7. Офисная печатная техника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Оборудование </a:t>
                      </a:r>
                      <a:r>
                        <a:rPr lang="en-US" sz="1300">
                          <a:effectLst/>
                        </a:rPr>
                        <a:t>HP</a:t>
                      </a:r>
                      <a:r>
                        <a:rPr lang="ru-RU" sz="1300">
                          <a:effectLst/>
                        </a:rPr>
                        <a:t>, </a:t>
                      </a:r>
                      <a:r>
                        <a:rPr lang="en-US" sz="1300">
                          <a:effectLst/>
                        </a:rPr>
                        <a:t>Canon </a:t>
                      </a:r>
                      <a:r>
                        <a:rPr lang="ru-RU" sz="1300">
                          <a:effectLst/>
                        </a:rPr>
                        <a:t>более 6 лет эксплуатации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МФУ </a:t>
                      </a:r>
                      <a:r>
                        <a:rPr lang="en-US" sz="1300" dirty="0">
                          <a:effectLst/>
                        </a:rPr>
                        <a:t>Kyocera</a:t>
                      </a:r>
                      <a:r>
                        <a:rPr lang="ru-RU" sz="1300" dirty="0">
                          <a:effectLst/>
                        </a:rPr>
                        <a:t> установлена в 2018 году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18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66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9" y="1124744"/>
            <a:ext cx="8400106" cy="66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4. Оснащение обособленного подразделения СЗНИИМЛПХ и лаборатории </a:t>
            </a:r>
            <a:endParaRPr lang="ru-RU" b="1" dirty="0" smtClean="0">
              <a:solidFill>
                <a:srgbClr val="C00000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lvl="0"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г. Череповец современной ИТ-инфраструктурой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791978"/>
            <a:ext cx="809168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dirty="0" smtClean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Сравнительный анализ состояния ИТ инфраструктуры в удаленных подразделениях.</a:t>
            </a:r>
            <a:endParaRPr lang="ru-RU" sz="1600" dirty="0">
              <a:solidFill>
                <a:srgbClr val="1F497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192225"/>
              </p:ext>
            </p:extLst>
          </p:nvPr>
        </p:nvGraphicFramePr>
        <p:xfrm>
          <a:off x="432000" y="2213717"/>
          <a:ext cx="8280000" cy="387957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83816"/>
                <a:gridCol w="3528392"/>
                <a:gridCol w="2267792"/>
              </a:tblGrid>
              <a:tr h="272427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Направление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СЗНИИМЛПХ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Лаборатория в г. Череповец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48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Конференц-залы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Оборудованных для проведения мероприятий на современном уровне конференц-залов нет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Отсутствует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48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Система резервного копирования хранимых данных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Отсутствует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Отсутствует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80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Фото, видео, оборудование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Отсутствует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Отсутствует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48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Охранно-пожарная сигнализация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Имеется, но срок эксплуатации свыше 10 лет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Отсутствует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42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Система контроля доступа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Установлена только на вход-выход из здания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Отсутствует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48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 Система видеонаблюдения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Установлена аналоговая система, которая на данный момент свои функции не выполняет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Отсутствует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1727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 Резервное электропитание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 источникам бесперебойного питания подключены компьютеры в бухгалтерии и некоторое оборудование в лабораториях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Отсутствует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71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67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9" y="1095127"/>
            <a:ext cx="8400106" cy="66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4. Оснащение обособленного подразделения СЗНИИМЛПХ и лаборатории </a:t>
            </a:r>
            <a:endParaRPr lang="ru-RU" b="1" dirty="0" smtClean="0">
              <a:solidFill>
                <a:srgbClr val="C00000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lvl="0"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г. Череповец современной ИТ-инфраструктурой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9132" y="1739238"/>
            <a:ext cx="809168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Системы резервного копирования данных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030938"/>
            <a:ext cx="8091686" cy="180049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Приоритет: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высокий (обусловлен обеспечением надежной защиты используемых служебных данных)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 определяется надежным хранением рабочих данных сотрудников и обеспечением резервного копирования данных.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Сроки реализации: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2019-2025 гг.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Затраты: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540 тыс. 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861048"/>
            <a:ext cx="809168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Показатели: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401409"/>
              </p:ext>
            </p:extLst>
          </p:nvPr>
        </p:nvGraphicFramePr>
        <p:xfrm>
          <a:off x="432001" y="4303934"/>
          <a:ext cx="8279999" cy="178936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16631"/>
                <a:gridCol w="1095368"/>
                <a:gridCol w="678043"/>
                <a:gridCol w="804028"/>
                <a:gridCol w="804903"/>
                <a:gridCol w="700790"/>
                <a:gridCol w="701665"/>
                <a:gridCol w="700790"/>
                <a:gridCol w="777781"/>
              </a:tblGrid>
              <a:tr h="4473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Показатель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Текущее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значение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2019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2021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2022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2023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2024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2025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3670">
                <a:tc gridSpan="9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1.4.1. Организация системы хранения данных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68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Объем надежного хранилища данных в расчете на одного сотрудника (в ГБ)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240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240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240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240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240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1024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1024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367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Затраты (в тыс. руб.)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120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240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120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6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68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9" y="1268760"/>
            <a:ext cx="8400106" cy="66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4. Оснащение обособленного подразделения СЗНИИМЛПХ и лаборатории </a:t>
            </a:r>
            <a:endParaRPr lang="ru-RU" b="1" dirty="0" smtClean="0">
              <a:solidFill>
                <a:srgbClr val="C00000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lvl="0"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г. Череповец современной ИТ-инфраструктурой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935994"/>
            <a:ext cx="809168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Внедрение цифровой телефонии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318970"/>
            <a:ext cx="8091686" cy="243143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Приоритет: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высокий (обусловлен обеспечением надежной коммуникации между сотрудниками)</a:t>
            </a:r>
          </a:p>
          <a:p>
            <a:pPr algn="just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 определяется снижением затрат на телефонную связь, внедрением новых телефонных сервисов и расширение функционала телефонов.</a:t>
            </a:r>
          </a:p>
          <a:p>
            <a:pPr algn="just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Сроки реализации: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2019-2025 гг.</a:t>
            </a:r>
          </a:p>
          <a:p>
            <a:pPr algn="just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Затраты: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300 тыс. руб.</a:t>
            </a:r>
          </a:p>
          <a:p>
            <a:pPr algn="just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Показатели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252438"/>
              </p:ext>
            </p:extLst>
          </p:nvPr>
        </p:nvGraphicFramePr>
        <p:xfrm>
          <a:off x="432001" y="4773132"/>
          <a:ext cx="8279999" cy="146418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16631"/>
                <a:gridCol w="1095368"/>
                <a:gridCol w="678043"/>
                <a:gridCol w="804028"/>
                <a:gridCol w="804903"/>
                <a:gridCol w="700790"/>
                <a:gridCol w="701665"/>
                <a:gridCol w="700790"/>
                <a:gridCol w="777781"/>
              </a:tblGrid>
              <a:tr h="41833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Показатель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Текущее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значение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2019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2021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2022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2023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2024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2025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169">
                <a:tc gridSpan="9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1.4.2. Внедрение цифровой телефонии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75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Доля рабочих мест оборудованных цифровой телефонией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16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Затраты (в тыс. руб.)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120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03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69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9" y="1124744"/>
            <a:ext cx="8400106" cy="66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4. Оснащение обособленного подразделения СЗНИИМЛПХ и лаборатории </a:t>
            </a:r>
            <a:endParaRPr lang="ru-RU" b="1" dirty="0" smtClean="0">
              <a:solidFill>
                <a:srgbClr val="C00000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lvl="0"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г. Череповец современной ИТ-инфраструктурой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791978"/>
            <a:ext cx="809168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Резервное электропитание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211248"/>
            <a:ext cx="8091686" cy="236988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Приоритет: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высокий (обусловлен обеспечением защитой от сбоев в электросетях критически важного оборудования)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 определяется высокой стоимостью ремонта дорогостоящего и критически важного оборудования при выходе его из строя в следствие сбоев в электросети.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Сроки реализации: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2019-2025 гг.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Затраты: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175 тыс. </a:t>
            </a: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руб</a:t>
            </a:r>
            <a:r>
              <a:rPr lang="ru-RU" sz="1600" b="1" dirty="0" smtClean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Показатели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239283"/>
              </p:ext>
            </p:extLst>
          </p:nvPr>
        </p:nvGraphicFramePr>
        <p:xfrm>
          <a:off x="432001" y="4581128"/>
          <a:ext cx="8279999" cy="172819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71847"/>
                <a:gridCol w="936104"/>
                <a:gridCol w="576064"/>
                <a:gridCol w="720080"/>
                <a:gridCol w="648072"/>
                <a:gridCol w="648072"/>
                <a:gridCol w="648072"/>
                <a:gridCol w="648072"/>
                <a:gridCol w="683616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Показатель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Текущее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значение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2019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2021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2022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2023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2024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2025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 gridSpan="9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1.4.2. Внедрение цифровой телефонии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Доля оборудования, оснащенного ИБП среди всего оборудования требующего бесперебойного электропитания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65%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75%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85%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Затраты (в тыс. руб.)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25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25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25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25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25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25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25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0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Технологии Больших Данных (</a:t>
            </a:r>
            <a:r>
              <a:rPr lang="en-US" sz="1800" b="0" dirty="0" err="1">
                <a:solidFill>
                  <a:schemeClr val="bg1"/>
                </a:solidFill>
                <a:cs typeface="Times New Roman" pitchFamily="18" charset="0"/>
              </a:rPr>
              <a:t>BigData</a:t>
            </a:r>
            <a:r>
              <a:rPr lang="en-US" sz="1800" b="0" dirty="0">
                <a:solidFill>
                  <a:schemeClr val="bg1"/>
                </a:solidFill>
                <a:cs typeface="Times New Roman" pitchFamily="18" charset="0"/>
              </a:rPr>
              <a:t>)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7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55576" y="1052736"/>
            <a:ext cx="80824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Области применения технологий Больших Данных: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584318" y="1590238"/>
            <a:ext cx="3987682" cy="187743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Интернет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поисковые системы</a:t>
            </a: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геоинформационные системы;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банковские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транзакционные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системы; 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производственные системы; 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данные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полученные в результате научных экспериментов.</a:t>
            </a:r>
          </a:p>
        </p:txBody>
      </p:sp>
      <p:pic>
        <p:nvPicPr>
          <p:cNvPr id="6148" name="Picture 4" descr="https://rahulabhyankar.files.wordpress.com/2014/03/fotolia_41498462_m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 t="7841" r="3179" b="7890"/>
          <a:stretch/>
        </p:blipFill>
        <p:spPr bwMode="auto">
          <a:xfrm>
            <a:off x="5255731" y="1196752"/>
            <a:ext cx="362114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Ð°ÑÑÐ¸Ð½ÐºÐ¸ Ð¿Ð¾ Ð·Ð°Ð¿ÑÐ¾ÑÑ Ð¢ÐµÑÐ½Ð¾Ð»Ð¾Ð³Ð¸Ð¸ ÐÐ¾Ð»ÑÑÐ¸Ñ ÐÐ°Ð½Ð½ÑÑ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625" flipH="1">
            <a:off x="1706863" y="3988708"/>
            <a:ext cx="6179846" cy="22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9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70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9" y="1412776"/>
            <a:ext cx="8400106" cy="66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5. Оптимизация затрат и сокращение издержек на содержание технической инфраструктуры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080010"/>
            <a:ext cx="809168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Терминальный доступ к вычислительным ресурсам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99280"/>
            <a:ext cx="8091686" cy="229293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Приоритет: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средний (обусловлен достаточно длительным возвратом инвестиций при высоких начальных вложениях)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 определяется снижением затрат и совокупной стоимости владения парком компьютерной техники, а также за счет централизации вычислительных ресурсов с обеспечением коллективного доступа, унификации оборудования на рабочих местах, обеспечение надежного хранения данных и доступности рабочего окружения.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Сроки реализации: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2019-2025 гг.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Затраты: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1 260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6466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71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9" y="1412776"/>
            <a:ext cx="8400106" cy="66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5. Оптимизация затрат и сокращение издержек на содержание технической инфраструктуры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442374"/>
            <a:ext cx="809168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Показатели: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51485"/>
              </p:ext>
            </p:extLst>
          </p:nvPr>
        </p:nvGraphicFramePr>
        <p:xfrm>
          <a:off x="432001" y="2861230"/>
          <a:ext cx="8279999" cy="30880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16631"/>
                <a:gridCol w="1095368"/>
                <a:gridCol w="678043"/>
                <a:gridCol w="804028"/>
                <a:gridCol w="804903"/>
                <a:gridCol w="700790"/>
                <a:gridCol w="701665"/>
                <a:gridCol w="700790"/>
                <a:gridCol w="777781"/>
              </a:tblGrid>
              <a:tr h="68492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Показатель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Текущее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значение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2019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2021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2022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2023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2024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2025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886">
                <a:tc gridSpan="9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1.5.1. Внедрение в СЗНИИМЛПХ технологии терминального доступа к вычислительным ресурсам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77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Доля терминальных рабочих станций в СЗНИИМЛПХ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88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Затраты (в тыс. руб.)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886">
                <a:tc gridSpan="9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1.5.2. Расширение системы терминального доступа к вычислительным ресурсам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065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Доля терминальных рабочих станций (без учета СЗНИИМЛПХ)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72%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74%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76%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78%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82%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84%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88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Затраты (в тыс. руб.)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60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39552" y="2080010"/>
            <a:ext cx="809168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Терминальный доступ к вычислительным ресурсам</a:t>
            </a:r>
          </a:p>
        </p:txBody>
      </p:sp>
    </p:spTree>
    <p:extLst>
      <p:ext uri="{BB962C8B-B14F-4D97-AF65-F5344CB8AC3E}">
        <p14:creationId xmlns:p14="http://schemas.microsoft.com/office/powerpoint/2010/main" val="23818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72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9" y="1220461"/>
            <a:ext cx="8400106" cy="66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5. Оптимизация затрат и сокращение издержек на содержание технической инфраструктуры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887695"/>
            <a:ext cx="809168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Внедрение облачных технологий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306965"/>
            <a:ext cx="8091686" cy="180049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Приоритет: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низкий (обусловлен отсутствием на текущий момент задач, которые могут эффективно перенестись на облачную платформу)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 определяется созданием виртуальной динамически изменяющейся инфраструктуры для обеспечения функционирования ИТ сервисов.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Сроки реализации: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2021-2025 гг.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Затраты: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245 тыс. 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0841" y="4100362"/>
            <a:ext cx="809168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Показатели: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790797"/>
              </p:ext>
            </p:extLst>
          </p:nvPr>
        </p:nvGraphicFramePr>
        <p:xfrm>
          <a:off x="373395" y="4509120"/>
          <a:ext cx="8424000" cy="169582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1703"/>
                <a:gridCol w="1114418"/>
                <a:gridCol w="689835"/>
                <a:gridCol w="818011"/>
                <a:gridCol w="818901"/>
                <a:gridCol w="712978"/>
                <a:gridCol w="713868"/>
                <a:gridCol w="712978"/>
                <a:gridCol w="791308"/>
              </a:tblGrid>
              <a:tr h="655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Показатель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Текущее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значение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2019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2020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2021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2022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2023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2024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2025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7163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1.5.4. Внедрение облачных технологий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2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Доля проектов в облачной инфраструктуре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30%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30%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30%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71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Затраты (в тыс. руб.)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60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60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100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100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100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24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73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9" y="1052736"/>
            <a:ext cx="8400106" cy="4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6. Организация и модернизация локальных вычислительных сетей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447849"/>
            <a:ext cx="809168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Модернизация сетевого коммуникационного оборудования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858118"/>
            <a:ext cx="8091686" cy="229293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Приоритет: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средний (обусловлен работоспособностью текущей конфигурации, при достаточно высоких затратах на ее модернизацию)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 определяет изменение технологий, в течение 10 лет, что на текущем этапе развития улучшает пропускную способность не менее чем в 10 раз, а также существенное увеличение вероятности выхода из строя оборудования, без возможности его ремонта. </a:t>
            </a: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ru-RU" sz="1600" b="1" dirty="0" smtClean="0">
              <a:solidFill>
                <a:srgbClr val="C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 smtClean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Сроки </a:t>
            </a: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реализации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2019-2025 гг.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Затраты: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1 750 тыс. 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0841" y="4100362"/>
            <a:ext cx="809168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Показатели: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564424"/>
              </p:ext>
            </p:extLst>
          </p:nvPr>
        </p:nvGraphicFramePr>
        <p:xfrm>
          <a:off x="360000" y="4477600"/>
          <a:ext cx="8424000" cy="16877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1703"/>
                <a:gridCol w="1114418"/>
                <a:gridCol w="689835"/>
                <a:gridCol w="818011"/>
                <a:gridCol w="818901"/>
                <a:gridCol w="712978"/>
                <a:gridCol w="713868"/>
                <a:gridCol w="712978"/>
                <a:gridCol w="791308"/>
              </a:tblGrid>
              <a:tr h="42192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Показатель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Текущее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значение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2019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2021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2022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2023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2024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2025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0963">
                <a:tc gridSpan="9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1.6.1. Замена сетевого коммуникационного оборудования со сроком эксплуатации более 10 лет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3852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Доля оборудования, имеющего срок эксплуатации более 10 лет по объемам затрат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15%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35%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45%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35%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25%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15%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096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Затраты (в тыс. руб.)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150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200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16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74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9" y="1052736"/>
            <a:ext cx="8400106" cy="4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6. Организация и модернизация локальных вычислительных сетей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447849"/>
            <a:ext cx="809168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Организация в СЗНИИМЛПХ структурированных кабельных систем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858118"/>
            <a:ext cx="8091686" cy="229293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Приоритет: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высокий (обусловлен базовой необходимостью создания кабельной системы для реализации всех остальных проектов)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 определяется технической возможностью надежного подключения любого сетевого оборудования (компьютеры, терминалы, телефоны, МФУ и пр.), без потери производительности вычислительных сетей и обеспечением высокой степени надежности работы сетевого оборудования.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Сроки реализации: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2019-2021 гг.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Затраты: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270 тыс. 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0841" y="4100362"/>
            <a:ext cx="809168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Показатели: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734856"/>
              </p:ext>
            </p:extLst>
          </p:nvPr>
        </p:nvGraphicFramePr>
        <p:xfrm>
          <a:off x="360000" y="4509120"/>
          <a:ext cx="8424000" cy="172819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1703"/>
                <a:gridCol w="1114418"/>
                <a:gridCol w="689835"/>
                <a:gridCol w="818011"/>
                <a:gridCol w="818901"/>
                <a:gridCol w="712978"/>
                <a:gridCol w="713868"/>
                <a:gridCol w="712978"/>
                <a:gridCol w="791308"/>
              </a:tblGrid>
              <a:tr h="51774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Показатель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Текущее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значение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2019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2021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2022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2023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2024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2025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1742">
                <a:tc gridSpan="9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1.6.2. Организация в СЗНИИМЛПХ структурированных кабельных систем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696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Отношение общей емкости портов локальной сети к количеству рабочих мест СЗНИИМЛПХ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100%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1742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Затраты (в тыс. руб.)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110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9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75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9" y="1052736"/>
            <a:ext cx="8400106" cy="4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6. Организация и модернизация локальных вычислительных сетей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447849"/>
            <a:ext cx="809168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Внедрение в СЗНИИМЛПХ современных сетевых технологий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858118"/>
            <a:ext cx="8091686" cy="204671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Приоритет: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высокий (обусловлен базовой необходимостью создания современной локальной вычислительной сети для реализации остальных проектов)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 определяется высокой пропускной способностью вычислительной сети, что создает необходимые условия для работы практически любого сетевого оборудования.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Сроки реализации: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2019-2021 гг.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Затраты: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150 тыс. 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0841" y="3882534"/>
            <a:ext cx="809168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Показатели: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282547"/>
              </p:ext>
            </p:extLst>
          </p:nvPr>
        </p:nvGraphicFramePr>
        <p:xfrm>
          <a:off x="360000" y="4263677"/>
          <a:ext cx="8424000" cy="190162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1703"/>
                <a:gridCol w="1114418"/>
                <a:gridCol w="689835"/>
                <a:gridCol w="818011"/>
                <a:gridCol w="818901"/>
                <a:gridCol w="712978"/>
                <a:gridCol w="713868"/>
                <a:gridCol w="712978"/>
                <a:gridCol w="791308"/>
              </a:tblGrid>
              <a:tr h="649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Показатель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Текущее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значение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2019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2020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2021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2022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2023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2024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2025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959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1.6.3. Внедрение в СЗНИИМЛПХ современного сетевого коммуникационного оборудования по стандарту 1Гб/c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06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Доля портов с технологией 1Гб/c и выше от общего количества портов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25%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50%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80%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80%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80%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80%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80%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9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Затраты (в тыс. руб.)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50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50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50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1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76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9" y="1052736"/>
            <a:ext cx="8400106" cy="4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6. Организация и модернизация локальных вычислительных сетей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447849"/>
            <a:ext cx="809168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Объединение вычислительных сетей удаленных подразделений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858118"/>
            <a:ext cx="8091686" cy="229293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Приоритет: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высокий (обусловлен базовой необходимостью подключения удаленных подразделений к внутренним сервисам научного центра для реализации проектов развития)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 определяется возможностью работы в единой сети и обмену данными, а также надежностью сетевого соединения с удаленными подразделениями.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Сроки реализации: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2019-2025 гг.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Затраты: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940 тыс. 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0841" y="4098558"/>
            <a:ext cx="809168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Показатели: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491257"/>
              </p:ext>
            </p:extLst>
          </p:nvPr>
        </p:nvGraphicFramePr>
        <p:xfrm>
          <a:off x="360000" y="4516679"/>
          <a:ext cx="8424000" cy="172063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1703"/>
                <a:gridCol w="1114418"/>
                <a:gridCol w="689835"/>
                <a:gridCol w="818011"/>
                <a:gridCol w="818901"/>
                <a:gridCol w="712978"/>
                <a:gridCol w="713868"/>
                <a:gridCol w="712978"/>
                <a:gridCol w="791308"/>
              </a:tblGrid>
              <a:tr h="38236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Показатель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Текущее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значение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2019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2021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2022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2023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2024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2025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1181">
                <a:tc gridSpan="9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1.6.4. Организация надежного, защищенного канала связи (VPN) с удаленными подразделениями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590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Отношение пропускной способности VPN канала </a:t>
                      </a:r>
                      <a:r>
                        <a:rPr lang="ru-RU" sz="1300" dirty="0" smtClean="0">
                          <a:effectLst/>
                        </a:rPr>
                        <a:t>   к </a:t>
                      </a:r>
                      <a:r>
                        <a:rPr lang="ru-RU" sz="1300" dirty="0">
                          <a:effectLst/>
                        </a:rPr>
                        <a:t>количеству рабочих мест в удаленном подразделении (в МБ/c)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0,8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118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Затраты (в тыс. руб.)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220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120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120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120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120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120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120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77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77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9" y="1052736"/>
            <a:ext cx="8400106" cy="4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6. Организация и модернизация локальных вычислительных сетей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447849"/>
            <a:ext cx="809168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Организация доступа к сети Интернет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858118"/>
            <a:ext cx="8091686" cy="180049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Приоритет: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высокий (обусловлен базовой необходимостью доступа к информации, размещенной в сети Интернет)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 определяется доступом к многочисленным источникам данных в сети Интернет, а также скоростью доступа к этим ресурсам.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Сроки реализации: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2019-2025 гг.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Затраты: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420 тыс. 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0841" y="3666510"/>
            <a:ext cx="809168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Показатели: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827018"/>
              </p:ext>
            </p:extLst>
          </p:nvPr>
        </p:nvGraphicFramePr>
        <p:xfrm>
          <a:off x="360000" y="4119660"/>
          <a:ext cx="8424000" cy="18480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1703"/>
                <a:gridCol w="1114418"/>
                <a:gridCol w="689835"/>
                <a:gridCol w="818011"/>
                <a:gridCol w="818901"/>
                <a:gridCol w="712978"/>
                <a:gridCol w="713868"/>
                <a:gridCol w="712978"/>
                <a:gridCol w="791308"/>
              </a:tblGrid>
              <a:tr h="43940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Показатель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Текущее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значение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2019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2021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2022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2023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2024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2025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0097">
                <a:tc gridSpan="9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1.6.5. Организация доступа к сети Интернет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88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Отношение скорости доступа к сети Интернет к количеству рабочих мест (в МБ/c)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0,35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0,5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0,75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1,5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1,5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970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Затраты (в тыс. руб.)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60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60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45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78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9" y="1052736"/>
            <a:ext cx="8400106" cy="4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6. Организация и модернизация локальных вычислительных сетей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447849"/>
            <a:ext cx="809168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Организация беспроводных сетей связи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858118"/>
            <a:ext cx="8091686" cy="229293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Приоритет: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средний (обусловлен тем, что базовая сетевая инфраструктура построена </a:t>
            </a: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на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основе кабельных систем, а беспроводные сети являются дополнительной сетевой инфраструктурой для подключения мобильных устройств, которые в настоящий момент не задействованы в рабочих процессах)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 определяется технической возможностью подключения мобильных устройств к ресурсам локальной вычислительной сети ВолНЦ РАН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Сроки реализации: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2019-2025 гг.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Затраты: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420 тыс. руб</a:t>
            </a: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0841" y="4077072"/>
            <a:ext cx="809168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Показатели: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35795"/>
              </p:ext>
            </p:extLst>
          </p:nvPr>
        </p:nvGraphicFramePr>
        <p:xfrm>
          <a:off x="360000" y="4479701"/>
          <a:ext cx="8424000" cy="16856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1703"/>
                <a:gridCol w="1114418"/>
                <a:gridCol w="689835"/>
                <a:gridCol w="818011"/>
                <a:gridCol w="818901"/>
                <a:gridCol w="712978"/>
                <a:gridCol w="713868"/>
                <a:gridCol w="712978"/>
                <a:gridCol w="791308"/>
              </a:tblGrid>
              <a:tr h="39396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Показатель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Текущее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значение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2019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2021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2022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2023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2024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2025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735">
                <a:tc gridSpan="9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1.6.6. Организация беспроводных сетей связи для подключения мобильных устройств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792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Доля рабочих мест, обеспеченных подключением к беспроводной сети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698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Затраты (в тыс. руб.)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60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94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79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9" y="1412776"/>
            <a:ext cx="8400106" cy="66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7. Резервирование оборудования формирующего критически важную инфраструктуру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120950"/>
            <a:ext cx="8091686" cy="13080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9388" indent="-179388"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•	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сетевое оборудование, центральный стек коммутаторов;</a:t>
            </a:r>
          </a:p>
          <a:p>
            <a:pPr marL="179388" indent="-179388"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•	система охлаждения (кондиционирования) серверов;</a:t>
            </a:r>
          </a:p>
          <a:p>
            <a:pPr marL="179388" indent="-179388"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•	контроллеры систем хранения данных;</a:t>
            </a:r>
          </a:p>
          <a:p>
            <a:pPr marL="179388" indent="-179388"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•	системы электропитания серверного и сетевого 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29764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Интернет вещей (</a:t>
            </a:r>
            <a:r>
              <a:rPr lang="en-US" sz="1800" b="0" dirty="0">
                <a:solidFill>
                  <a:schemeClr val="bg1"/>
                </a:solidFill>
                <a:cs typeface="Times New Roman" pitchFamily="18" charset="0"/>
              </a:rPr>
              <a:t>Internet of Things, </a:t>
            </a:r>
            <a:r>
              <a:rPr lang="en-US" sz="1800" b="0" dirty="0" err="1">
                <a:solidFill>
                  <a:schemeClr val="bg1"/>
                </a:solidFill>
                <a:cs typeface="Times New Roman" pitchFamily="18" charset="0"/>
              </a:rPr>
              <a:t>IoT</a:t>
            </a:r>
            <a:r>
              <a:rPr lang="en-US" sz="1800" b="0" dirty="0">
                <a:solidFill>
                  <a:schemeClr val="bg1"/>
                </a:solidFill>
                <a:cs typeface="Times New Roman" pitchFamily="18" charset="0"/>
              </a:rPr>
              <a:t>)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8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0270" y="1052736"/>
            <a:ext cx="77877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Концепция Интернета вещей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2150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70" y="1700808"/>
            <a:ext cx="704346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3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80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9" y="1471197"/>
            <a:ext cx="8400106" cy="4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8. Внедрение современных технологий и средств информационной безопасности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060848"/>
            <a:ext cx="8091686" cy="253915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Приоритет: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высокий (обусловлен тем, что необходимость защиты рабочих мест и данных сотрудников от современных </a:t>
            </a:r>
            <a:r>
              <a:rPr lang="ru-RU" sz="1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кибер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угроз)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 определяется надежностью работы программного обеспечения и защитой пользовательских данных от вредоносного программного обеспечения, а также защитой вычислительной сети от вредоносных воздействий из внешних сетей и необходимостью обмена электронными документами с внешними организациями.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Сроки реализации: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2019-2025 гг.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Затраты: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790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44092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81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9" y="1471197"/>
            <a:ext cx="8400106" cy="4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8. Внедрение современных технологий и средств информационной безопасности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1839" y="1988840"/>
            <a:ext cx="809168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Показатели: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559684"/>
              </p:ext>
            </p:extLst>
          </p:nvPr>
        </p:nvGraphicFramePr>
        <p:xfrm>
          <a:off x="360000" y="2556666"/>
          <a:ext cx="8424000" cy="332060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0813"/>
                <a:gridCol w="1114418"/>
                <a:gridCol w="690725"/>
                <a:gridCol w="818011"/>
                <a:gridCol w="818901"/>
                <a:gridCol w="712978"/>
                <a:gridCol w="713868"/>
                <a:gridCol w="712978"/>
                <a:gridCol w="791308"/>
              </a:tblGrid>
              <a:tr h="5108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Показатель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Текущее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значение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2019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2021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2022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2023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2024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2025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431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1.8.1. Приобретение годовой подписки на антивирусное ПО для рабочих мест и серверов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62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Доля рабочих мест с установленным антивирусным ПО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4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Затраты (в тыс. руб.)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431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1.8.2. Установка сетевого брандмауэра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17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Доля внешних и внутренних сервисов с обеспечением защиты от внешних воздействий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80%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4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Затраты (в тыс. руб.)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250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30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82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9" y="1404935"/>
            <a:ext cx="8400106" cy="66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9. Оснащение конференц-залов современным презентационным и аудио/видео оборудованием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033261"/>
            <a:ext cx="8091686" cy="10772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Оснащение </a:t>
            </a:r>
            <a:r>
              <a:rPr lang="ru-RU" sz="1600" b="1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конференц-залов</a:t>
            </a:r>
          </a:p>
          <a:p>
            <a:pPr marL="285750" indent="-285750"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Внедрение </a:t>
            </a:r>
            <a:r>
              <a:rPr lang="ru-RU" sz="1600" b="1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 конференц-залах презентационного оборудования ультравысокой </a:t>
            </a:r>
            <a:r>
              <a:rPr lang="ru-RU" sz="1600" b="1" dirty="0" smtClean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четкости </a:t>
            </a:r>
            <a:r>
              <a:rPr lang="ru-RU" sz="1600" b="1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(4K)</a:t>
            </a:r>
          </a:p>
          <a:p>
            <a:pPr marL="285750" indent="-285750"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Модернизация </a:t>
            </a:r>
            <a:r>
              <a:rPr lang="ru-RU" sz="1600" b="1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систем видеоконференцсвязи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512329"/>
            <a:ext cx="8091686" cy="229293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Приоритет: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средний (обусловлен тем, что необходимость в оснащении конференц-залов имеется только при проведении крупных многосекционных мероприятий, которые проводятся не чаще одного раза в год)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 определяется возможностью проведения мероприятий различного формата, а также возможностью проведения совместных мероприятий </a:t>
            </a: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         с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сотрудниками удаленных подразделений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Сроки реализации: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2019-2025 гг.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Затраты: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1 690 тыс.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3175994"/>
            <a:ext cx="809168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Оснащение конференц-залов</a:t>
            </a:r>
          </a:p>
        </p:txBody>
      </p:sp>
    </p:spTree>
    <p:extLst>
      <p:ext uri="{BB962C8B-B14F-4D97-AF65-F5344CB8AC3E}">
        <p14:creationId xmlns:p14="http://schemas.microsoft.com/office/powerpoint/2010/main" val="38950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83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9" y="1404935"/>
            <a:ext cx="8400106" cy="66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9. Оснащение конференц-залов современным презентационным и аудио/видео оборудованием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0841" y="2348880"/>
            <a:ext cx="809168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Показатели: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0841" y="2010326"/>
            <a:ext cx="809168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Оснащение конференц-залов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062802"/>
              </p:ext>
            </p:extLst>
          </p:nvPr>
        </p:nvGraphicFramePr>
        <p:xfrm>
          <a:off x="360000" y="2708920"/>
          <a:ext cx="8424000" cy="344232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0813"/>
                <a:gridCol w="1114418"/>
                <a:gridCol w="690725"/>
                <a:gridCol w="818011"/>
                <a:gridCol w="818901"/>
                <a:gridCol w="712978"/>
                <a:gridCol w="713868"/>
                <a:gridCol w="712978"/>
                <a:gridCol w="791308"/>
              </a:tblGrid>
              <a:tr h="163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Показатель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Текущее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значение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2019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2021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2022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2023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2024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2025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31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Доля конференц-залов, оснащенных звуковым, </a:t>
                      </a:r>
                      <a:r>
                        <a:rPr lang="ru-RU" sz="1300" dirty="0" err="1">
                          <a:effectLst/>
                        </a:rPr>
                        <a:t>мультимедия</a:t>
                      </a:r>
                      <a:r>
                        <a:rPr lang="ru-RU" sz="1300" dirty="0">
                          <a:effectLst/>
                        </a:rPr>
                        <a:t> и ВКС оборудованием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50%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63%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76%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31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Общая загрузка конференц-залов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</a:t>
                      </a:r>
                      <a:r>
                        <a:rPr lang="ru-RU" sz="1300" dirty="0" smtClean="0">
                          <a:effectLst/>
                        </a:rPr>
                        <a:t>%</a:t>
                      </a: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11%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31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Доля мероприятий, проводимых с онлайн подключением участников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70%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402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1.9.1. Оснащение конференц-зала в здании Гоголя 51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1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Затраты (в тыс. руб.)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350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220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319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1.9.2. Оснащение конференц-зала в здании СЗНИИМЛПХ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1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Затраты (в тыс. руб.)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120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160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120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120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319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1.9.3. Дооснащение конференц-зала в здании Горького 54а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1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Затраты (в тыс. руб.)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5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84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9" y="1515734"/>
            <a:ext cx="8400106" cy="4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10. Модернизация фото/видео оборудования и оснащение фото/видео студии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113979"/>
            <a:ext cx="8091686" cy="253915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Приоритет: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средний (обусловлен тем, что модернизация оборудования влияет на качественные характеристики фото и видео материалов, но базовую съемку можно осуществить на имеющимся устаревшем оборудовании)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 определяется улучшением качественных характеристик фото и видео контента, расширением разнообразия форм контента, а также высокой вероятностью выхода из строя оборудования в связи с его значительным физическим износом.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Сроки реализации: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2019-2023 гг.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Затраты: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770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7430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85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9" y="1268760"/>
            <a:ext cx="8400106" cy="4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10. Модернизация фото/видео оборудования и оснащение фото/видео студии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0841" y="1669858"/>
            <a:ext cx="809168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Показатели: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09846"/>
              </p:ext>
            </p:extLst>
          </p:nvPr>
        </p:nvGraphicFramePr>
        <p:xfrm>
          <a:off x="360000" y="2101906"/>
          <a:ext cx="8424000" cy="374441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0813"/>
                <a:gridCol w="1114418"/>
                <a:gridCol w="690725"/>
                <a:gridCol w="818011"/>
                <a:gridCol w="818901"/>
                <a:gridCol w="712978"/>
                <a:gridCol w="713868"/>
                <a:gridCol w="712978"/>
                <a:gridCol w="791308"/>
              </a:tblGrid>
              <a:tr h="628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Показатель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Текущее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значение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2019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2020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2021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2022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2023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2024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2025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5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1.10.1. Замена используемого фотооборудования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81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Доля профессионального оборудования по затратам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15%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70%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100%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100%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100%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100%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100%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100%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5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Затраты (в тыс. руб.)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220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100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5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1.10.2. Замена используемого видеооборудования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4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Доля профессионального оборудования по затратам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80%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100%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100%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100%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100%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5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Затраты (в тыс. руб.)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250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100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5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1.10.3. Оснащение фото/видео студии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4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Общая загрузка фото/видео студии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30%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5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Затраты (в тыс. руб.)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50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50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3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86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9" y="1268760"/>
            <a:ext cx="8400106" cy="4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11. Модернизация цифрового печатного оборудования для издательского центра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0841" y="1722294"/>
            <a:ext cx="809168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Модернизация цифрового печатного оборудования для издательского центра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302820"/>
              </p:ext>
            </p:extLst>
          </p:nvPr>
        </p:nvGraphicFramePr>
        <p:xfrm>
          <a:off x="360000" y="2204864"/>
          <a:ext cx="8424001" cy="367240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2518"/>
                <a:gridCol w="4610259"/>
                <a:gridCol w="1300306"/>
                <a:gridCol w="1950918"/>
              </a:tblGrid>
              <a:tr h="5659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  № </a:t>
                      </a:r>
                      <a:r>
                        <a:rPr lang="ru-RU" sz="1300" dirty="0" err="1">
                          <a:effectLst/>
                        </a:rPr>
                        <a:t>п.п</a:t>
                      </a:r>
                      <a:r>
                        <a:rPr lang="ru-RU" sz="1300" dirty="0">
                          <a:effectLst/>
                        </a:rPr>
                        <a:t>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Наименование мероприятий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Ресурс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Затраты (в руб.)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59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Приобретение полноцветной цифровой печатной машины </a:t>
                      </a:r>
                      <a:r>
                        <a:rPr lang="ru-RU" sz="1300" dirty="0" err="1">
                          <a:effectLst/>
                        </a:rPr>
                        <a:t>Konica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Minolta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AccurioPress</a:t>
                      </a:r>
                      <a:r>
                        <a:rPr lang="ru-RU" sz="1300" dirty="0">
                          <a:effectLst/>
                        </a:rPr>
                        <a:t> C6100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10 млн. оттисков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6 500 000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59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Приобретение монохромной цифровой печатной машины </a:t>
                      </a:r>
                      <a:r>
                        <a:rPr lang="ru-RU" sz="1300" dirty="0" err="1">
                          <a:effectLst/>
                        </a:rPr>
                        <a:t>Konica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Minolta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bizhub</a:t>
                      </a:r>
                      <a:r>
                        <a:rPr lang="ru-RU" sz="1300" dirty="0">
                          <a:effectLst/>
                        </a:rPr>
                        <a:t> PRO 1100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8 млн. оттисков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1 600 000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3.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Приобретение </a:t>
                      </a:r>
                      <a:r>
                        <a:rPr lang="ru-RU" sz="1300" dirty="0" err="1">
                          <a:effectLst/>
                        </a:rPr>
                        <a:t>ризографа</a:t>
                      </a:r>
                      <a:r>
                        <a:rPr lang="ru-RU" sz="1300" dirty="0">
                          <a:effectLst/>
                        </a:rPr>
                        <a:t> RISO SF 9390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6 млн. оттисков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1 100 000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53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4.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Приобретение </a:t>
                      </a:r>
                      <a:r>
                        <a:rPr lang="ru-RU" sz="1300" dirty="0" err="1">
                          <a:effectLst/>
                        </a:rPr>
                        <a:t>термоклеевой</a:t>
                      </a:r>
                      <a:r>
                        <a:rPr lang="ru-RU" sz="1300" dirty="0">
                          <a:effectLst/>
                        </a:rPr>
                        <a:t> машины </a:t>
                      </a:r>
                      <a:r>
                        <a:rPr lang="ru-RU" sz="1300" dirty="0" err="1">
                          <a:effectLst/>
                        </a:rPr>
                        <a:t>Morgana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DigiBook</a:t>
                      </a:r>
                      <a:r>
                        <a:rPr lang="ru-RU" sz="1300" dirty="0">
                          <a:effectLst/>
                        </a:rPr>
                        <a:t> 150 для изготовления </a:t>
                      </a:r>
                      <a:r>
                        <a:rPr lang="ru-RU" sz="1300" dirty="0" err="1">
                          <a:effectLst/>
                        </a:rPr>
                        <a:t>книжно</a:t>
                      </a:r>
                      <a:r>
                        <a:rPr lang="ru-RU" sz="1300" dirty="0">
                          <a:effectLst/>
                        </a:rPr>
                        <a:t>-журнальной продукции в мягкой обложке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6 млн. оттисков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2 500 000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59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5.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Приобретение брошюровщика на пластиковую пружину </a:t>
                      </a:r>
                      <a:r>
                        <a:rPr lang="ru-RU" sz="1300" dirty="0" err="1">
                          <a:effectLst/>
                        </a:rPr>
                        <a:t>Renz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Combi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Comfort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plus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300 тыс.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150 000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ИТОГО: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11 850 000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35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87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9" y="1268760"/>
            <a:ext cx="8400106" cy="4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11. Модернизация цифрового печатного оборудования для издательского центра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772816"/>
            <a:ext cx="8091686" cy="32778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Приоритет: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средний (обусловлен тем, что модернизация оборудования влияет на качественные характеристики изданий и сокращает общий износ, но, при этом, выпуск изданий можно осуществить и на имеющимся устаревшем оборудовании)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Эффективность определяет изменение технологий, что позволяет улучшить производительность данных устройств и качество результата (разрешение и прочие параметры) в 1,5-2 раза, но решающим фактором определяющим эффективность является поддержка производителя, связанная с наличием запасных частей, расходных материалов и выпуском драйверов для новых операционных систем, а также высокой вероятностью простоев из-за выхода из строя оборудования, связанная со значительным физическим износом)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Сроки реализации: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2019-2023 гг.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Затраты: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11 850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4028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88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развитию технологической инфраструктуры поддержки информационных технологий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9" y="1268760"/>
            <a:ext cx="8400106" cy="4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12. Модернизация технических эксплуатационных систем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772816"/>
            <a:ext cx="8091686" cy="252376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система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охранно-пожарной сигнализации и управлением эвакуацией;</a:t>
            </a:r>
          </a:p>
          <a:p>
            <a:pPr marL="285750" indent="-285750"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система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контроля и управления доступом;</a:t>
            </a:r>
          </a:p>
          <a:p>
            <a:pPr marL="285750" indent="-285750"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система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видеонаблюдения;</a:t>
            </a:r>
          </a:p>
          <a:p>
            <a:pPr marL="285750" indent="-285750"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системы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бесперебойного электропитания;</a:t>
            </a:r>
          </a:p>
          <a:p>
            <a:pPr marL="285750" indent="-285750"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системы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принудительной вентиляции и кондиционирования воздуха;</a:t>
            </a:r>
          </a:p>
          <a:p>
            <a:pPr marL="285750" indent="-285750"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системы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контроля и учета ресурсов (электроэнергия, вода, тепло, газ);</a:t>
            </a:r>
          </a:p>
          <a:p>
            <a:pPr marL="285750" indent="-285750" algn="just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системы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управления зданием (освещением, электроснабжением, водоснабжением,  теплоснабжением и другими подсистемами).</a:t>
            </a:r>
          </a:p>
        </p:txBody>
      </p:sp>
    </p:spTree>
    <p:extLst>
      <p:ext uri="{BB962C8B-B14F-4D97-AF65-F5344CB8AC3E}">
        <p14:creationId xmlns:p14="http://schemas.microsoft.com/office/powerpoint/2010/main" val="35772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89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разработке и внедрению информационных программных систем для доступа и анализа данных, а также моделирования процессов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5" y="1536462"/>
            <a:ext cx="7920880" cy="390876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разработка системы «Электронная библиотека», для доступа сотрудников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          к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полнотекстовым публикациям размещенным в библиотеке ВолНЦ РАН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      или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 других открытых источниках;</a:t>
            </a: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разработка системы «Социологические опросы», для проведения опросов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        в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электронной форме по различным методикам, а также обеспечение доступа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к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результатам опросов;</a:t>
            </a: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разработка системы «Статистические данные» для доступа и поиска необходимых для проведения исследования статистических данных по различным критериям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и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параметрам; </a:t>
            </a: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разработка различных информационно-аналитических программных систем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для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конкретных исследований или модернизация разработанных ранее систем;</a:t>
            </a: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приобретение программного обеспечения для анализа данных и моделирования, исходя из потребностей конкретных исследовательских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374202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Инфраструктура Интернета вещей (</a:t>
            </a:r>
            <a:r>
              <a:rPr lang="ru-RU" sz="1800" b="0" dirty="0" err="1">
                <a:solidFill>
                  <a:schemeClr val="bg1"/>
                </a:solidFill>
                <a:cs typeface="Times New Roman" pitchFamily="18" charset="0"/>
              </a:rPr>
              <a:t>Internet</a:t>
            </a: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800" b="0" dirty="0" err="1">
                <a:solidFill>
                  <a:schemeClr val="bg1"/>
                </a:solidFill>
                <a:cs typeface="Times New Roman" pitchFamily="18" charset="0"/>
              </a:rPr>
              <a:t>of</a:t>
            </a: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800" b="0" dirty="0" err="1">
                <a:solidFill>
                  <a:schemeClr val="bg1"/>
                </a:solidFill>
                <a:cs typeface="Times New Roman" pitchFamily="18" charset="0"/>
              </a:rPr>
              <a:t>Things</a:t>
            </a: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ru-RU" sz="1800" b="0" dirty="0" err="1">
                <a:solidFill>
                  <a:schemeClr val="bg1"/>
                </a:solidFill>
                <a:cs typeface="Times New Roman" pitchFamily="18" charset="0"/>
              </a:rPr>
              <a:t>IoT</a:t>
            </a: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)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9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55576" y="1390529"/>
            <a:ext cx="5904656" cy="66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Технологии «Интернета вещей» активируют </a:t>
            </a:r>
            <a:r>
              <a:rPr lang="ru-RU" b="1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развити</a:t>
            </a: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е</a:t>
            </a:r>
            <a:r>
              <a:rPr lang="ru-RU" b="1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по </a:t>
            </a:r>
            <a:r>
              <a:rPr lang="ru-RU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следующим направлениям: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584318" y="2345795"/>
            <a:ext cx="3987682" cy="286232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развитие различных сенсорных устройств и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приборов;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создание надежных каналов связи для передачи информации от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приборов;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развитие облачных инфраструктур для хранения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данных;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развитие технологии Больших Данных (</a:t>
            </a:r>
            <a:r>
              <a:rPr lang="ru-RU" altLang="ru-RU" sz="16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Big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 для обработки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данных;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auto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развитие алгоритмов и систем анализа данных (искусственный интеллект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alt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https://img.over-blog-kiwi.com/1/49/54/19/20180914/ob_9401fc_oit-ladefinition-a-connaitre-pour-comp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0" r="17781"/>
          <a:stretch/>
        </p:blipFill>
        <p:spPr bwMode="auto">
          <a:xfrm>
            <a:off x="5364088" y="2420888"/>
            <a:ext cx="313043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6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90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39313"/>
            <a:ext cx="7812087" cy="688137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0" dirty="0">
                <a:solidFill>
                  <a:schemeClr val="bg1"/>
                </a:solidFill>
                <a:cs typeface="Times New Roman" pitchFamily="18" charset="0"/>
              </a:rPr>
              <a:t>Задачи по разработке и внедрению управленческих информационных систем </a:t>
            </a:r>
            <a:r>
              <a:rPr lang="ru-RU" sz="1600" b="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bg1"/>
                </a:solidFill>
                <a:cs typeface="Times New Roman" pitchFamily="18" charset="0"/>
              </a:rPr>
              <a:t>для </a:t>
            </a:r>
            <a:r>
              <a:rPr lang="ru-RU" sz="1600" b="0" dirty="0">
                <a:solidFill>
                  <a:schemeClr val="bg1"/>
                </a:solidFill>
                <a:cs typeface="Times New Roman" pitchFamily="18" charset="0"/>
              </a:rPr>
              <a:t>повышения эффективности научно-исследовательских и вспомогательных </a:t>
            </a:r>
            <a:r>
              <a:rPr lang="ru-RU" sz="1600" b="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bg1"/>
                </a:solidFill>
                <a:cs typeface="Times New Roman" pitchFamily="18" charset="0"/>
              </a:rPr>
              <a:t>рабочих </a:t>
            </a:r>
            <a:r>
              <a:rPr lang="ru-RU" sz="1600" b="0" dirty="0">
                <a:solidFill>
                  <a:schemeClr val="bg1"/>
                </a:solidFill>
                <a:cs typeface="Times New Roman" pitchFamily="18" charset="0"/>
              </a:rPr>
              <a:t>процессов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5" y="1536462"/>
            <a:ext cx="7920880" cy="360098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приобретение и внедрение системы управления документами и задачами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       для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автоматизации документооборота, делопроизводства и управления бизнес-процессами, включая контроль исполнительской дисциплины и автоматизацию канцелярии;</a:t>
            </a: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разработка системы «Онлайн редакция» для повышения эффективности рабочих процессов связанных, с подготовкой выпусков научных журналов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(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контроль наполнения выпусков, проверка исходных данных, работа с авторами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и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рецензентами и пр.);</a:t>
            </a: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модернизация и развитие автоматизированной системы учета результатов исследовательской деятельности (расширение показателей, формирование различных отчетов, добавление плановых значений показателей и пр.), охватывающей ключевые показатели эффективности деятельности научного центра.</a:t>
            </a:r>
          </a:p>
        </p:txBody>
      </p:sp>
    </p:spTree>
    <p:extLst>
      <p:ext uri="{BB962C8B-B14F-4D97-AF65-F5344CB8AC3E}">
        <p14:creationId xmlns:p14="http://schemas.microsoft.com/office/powerpoint/2010/main" val="21706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91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внедрению современных коммуникационных сервисов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5" y="1536462"/>
            <a:ext cx="7920880" cy="236988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развитие и внедрение электронных коммуникаций, в том числе развитие коммуникаций на форумах, социальных сетях и мессенджерах;</a:t>
            </a: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внедрение унифицированных систем коммуникации, объединение телефонных сетей удаленных подразделений, развитие сервисов цифровой телефонии,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        а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также внедрение универсальных коммуникаторов;</a:t>
            </a: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развитие информационного портала ВолНЦ РАН, добавление различных функций обратной связи, обеспечение интерактивной работы сайта и интеграция сайта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с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другими системами.</a:t>
            </a:r>
          </a:p>
        </p:txBody>
      </p:sp>
    </p:spTree>
    <p:extLst>
      <p:ext uri="{BB962C8B-B14F-4D97-AF65-F5344CB8AC3E}">
        <p14:creationId xmlns:p14="http://schemas.microsoft.com/office/powerpoint/2010/main" val="11364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92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112858"/>
            <a:ext cx="7812087" cy="5410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Задачи по применению современных информационных технологий в образовательной деятельности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5" y="1536462"/>
            <a:ext cx="7920880" cy="196977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развитие проекта «Интернет школа», добавление в учебный процесс интерактивных и коммуникационных функций, создание образовательного контента в форме </a:t>
            </a:r>
            <a:r>
              <a:rPr lang="ru-RU" sz="16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видеолекций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использование сервисов </a:t>
            </a:r>
            <a:r>
              <a:rPr lang="ru-RU" sz="16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видеокоференцсвязи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при проведении учебных мероприятий;</a:t>
            </a: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внедрение современных систем управления образовательным процессом, формирование системы показателей эффективности образовательной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деятельности.</a:t>
            </a:r>
            <a:endParaRPr 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80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93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Сценарии реализации стратегии развития ИТ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5" y="1536462"/>
            <a:ext cx="7920880" cy="187743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приоритетный сценарий (включает в себя полный перечень мероприятий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        по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реализации стратегии развития ИТ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реалистичный сценарий (включает в себя мероприятия со средним и высоким приоритетом с сокращением примерно на 50% некоторых расходов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негативный сценарий (включает в себя мероприятия только с высоким приоритетом с сокращением некоторых затрат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94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Результаты реализации различных сценариев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5" y="1536462"/>
            <a:ext cx="7920880" cy="286232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Затраты по приоритетному сценарию реализации стратегии развития информационных технологий в ВолНЦ РАН на период 2019-2025гг. составят около 61,6 млн. руб. т.е. примерно порядка 8,8 млн. руб. в год из них около 25% это расходы на поддержку текущей инфраструктуры (расходы типографии, бумага, расходные материалы для принтеров, запчасти, ремонт оборудования, обеспечение доступа к сети Интернет и телефонии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Затраты по реалистичному сценарию составят около 43,8 млн. руб. или 6,2 млн. руб. в год при этом расходы на поддержку текущей инфраструктуры составят 35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%.  </a:t>
            </a:r>
            <a:endParaRPr lang="ru-RU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Затраты негативного сценария составят 14 млн. руб. или около 2 млн. в год, включены только расходы на поддержку инфраструктуры (95%).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4644625"/>
            <a:ext cx="6912768" cy="156966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 стратегии развития информационных технологий на период 2013-2020 гг. были определены затраты в размере 42 млн. руб., по сравнению с данной стратегией расходы возросли, но если учитывать рост стоимости оборудования зарубежного производства (его доля составляет более 95%) практически в 2,5 раза, то затраты приоритетного сценария данной стратегии несколько сокращены (примерно на 30-40%).</a:t>
            </a:r>
          </a:p>
        </p:txBody>
      </p:sp>
    </p:spTree>
    <p:extLst>
      <p:ext uri="{BB962C8B-B14F-4D97-AF65-F5344CB8AC3E}">
        <p14:creationId xmlns:p14="http://schemas.microsoft.com/office/powerpoint/2010/main" val="36891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95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Заключение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916832"/>
            <a:ext cx="7416824" cy="23969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auto" hangingPunc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Совокупные затраты на реализацию приоритетного сценария стратегии развития информационных технологий в ВолНЦ РАН на период 2019-2025 гг., составят </a:t>
            </a:r>
            <a:r>
              <a:rPr lang="ru-RU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61,6 млн. руб., </a:t>
            </a:r>
            <a:r>
              <a:rPr lang="ru-RU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безусловно, обеспечить реализацию полного перечня предусмотренных мероприятий за счет собственных средств не представляется возможным, необходимы значительные целевые субсидии из федерального бюджета на развитие инфраструктуры научных организаций и ВолНЦ РАН, в частности.</a:t>
            </a:r>
          </a:p>
        </p:txBody>
      </p:sp>
    </p:spTree>
    <p:extLst>
      <p:ext uri="{BB962C8B-B14F-4D97-AF65-F5344CB8AC3E}">
        <p14:creationId xmlns:p14="http://schemas.microsoft.com/office/powerpoint/2010/main" val="30880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8631238" y="6553200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/>
              <a:t>96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223658"/>
            <a:ext cx="7812087" cy="31944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>
                <a:solidFill>
                  <a:schemeClr val="bg1"/>
                </a:solidFill>
                <a:cs typeface="Times New Roman" pitchFamily="18" charset="0"/>
              </a:rPr>
              <a:t>Перспективная схема информационной среды ВолНЦ РАН </a:t>
            </a:r>
            <a:endParaRPr lang="ru-RU" sz="1800" b="0" dirty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740981"/>
              </p:ext>
            </p:extLst>
          </p:nvPr>
        </p:nvGraphicFramePr>
        <p:xfrm>
          <a:off x="734101" y="980728"/>
          <a:ext cx="7675798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Visio" r:id="rId4" imgW="10728870" imgH="7542720" progId="Visio.Drawing.11">
                  <p:embed/>
                </p:oleObj>
              </mc:Choice>
              <mc:Fallback>
                <p:oleObj name="Visio" r:id="rId4" imgW="10728870" imgH="754272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101" y="980728"/>
                        <a:ext cx="7675798" cy="540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290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476374" y="4106864"/>
            <a:ext cx="61118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500" b="1" dirty="0">
                <a:solidFill>
                  <a:srgbClr val="1D4779"/>
                </a:solidFill>
                <a:latin typeface="+mn-lt"/>
              </a:rPr>
              <a:t>Федеральное государственное бюджетное учреждение науки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500" b="1" dirty="0" smtClean="0">
                <a:solidFill>
                  <a:srgbClr val="1D4779"/>
                </a:solidFill>
                <a:latin typeface="+mn-lt"/>
              </a:rPr>
              <a:t>«Вологодский научный центр РАН»(ФГБУН ВолНЦ РАН)</a:t>
            </a:r>
            <a:endParaRPr lang="ru-RU" sz="1500" b="1" dirty="0">
              <a:solidFill>
                <a:srgbClr val="1D4779"/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1500" b="1" dirty="0">
              <a:solidFill>
                <a:srgbClr val="1D4779"/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500" b="1" dirty="0">
                <a:solidFill>
                  <a:srgbClr val="1D4779"/>
                </a:solidFill>
                <a:latin typeface="+mn-lt"/>
              </a:rPr>
              <a:t>Россия, 160014, г. Вологда, ул. Горького, д. 56а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500" b="1" dirty="0">
                <a:solidFill>
                  <a:srgbClr val="1D4779"/>
                </a:solidFill>
                <a:latin typeface="+mn-lt"/>
              </a:rPr>
              <a:t>Телефон: (8172) 59-78-03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500" b="1" dirty="0">
                <a:solidFill>
                  <a:srgbClr val="1D4779"/>
                </a:solidFill>
                <a:latin typeface="+mn-lt"/>
              </a:rPr>
              <a:t>www.vscc.ac.ru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500" b="1" dirty="0">
                <a:solidFill>
                  <a:srgbClr val="1D4779"/>
                </a:solidFill>
                <a:latin typeface="+mn-lt"/>
              </a:rPr>
              <a:t>E-</a:t>
            </a:r>
            <a:r>
              <a:rPr lang="ru-RU" sz="1500" b="1" dirty="0" err="1">
                <a:solidFill>
                  <a:srgbClr val="1D4779"/>
                </a:solidFill>
                <a:latin typeface="+mn-lt"/>
              </a:rPr>
              <a:t>mail</a:t>
            </a:r>
            <a:r>
              <a:rPr lang="ru-RU" sz="1500" b="1" dirty="0">
                <a:solidFill>
                  <a:srgbClr val="1D4779"/>
                </a:solidFill>
                <a:latin typeface="+mn-lt"/>
              </a:rPr>
              <a:t>: common@vscc.ac.ru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092" y="2447853"/>
            <a:ext cx="1453927" cy="13118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35552" y="1628800"/>
            <a:ext cx="4193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CC0000"/>
                </a:solidFill>
                <a:latin typeface="Cambria" panose="020405030504060302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724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6338</TotalTime>
  <Words>8829</Words>
  <Application>Microsoft Office PowerPoint</Application>
  <PresentationFormat>Экран (4:3)</PresentationFormat>
  <Paragraphs>1965</Paragraphs>
  <Slides>97</Slides>
  <Notes>97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97</vt:i4>
      </vt:variant>
    </vt:vector>
  </HeadingPairs>
  <TitlesOfParts>
    <vt:vector size="104" baseType="lpstr">
      <vt:lpstr>Arial</vt:lpstr>
      <vt:lpstr>Calibri</vt:lpstr>
      <vt:lpstr>Cambria</vt:lpstr>
      <vt:lpstr>Times New Roman</vt:lpstr>
      <vt:lpstr>Wingdings</vt:lpstr>
      <vt:lpstr>1_Тема Office</vt:lpstr>
      <vt:lpstr>Visio</vt:lpstr>
      <vt:lpstr>на период 2019-2025 гг.</vt:lpstr>
      <vt:lpstr>Этапы формирования стратегии развития информационных технологий</vt:lpstr>
      <vt:lpstr>Презентация PowerPoint</vt:lpstr>
      <vt:lpstr> «Облачные вычисления» (Cloud computing)</vt:lpstr>
      <vt:lpstr>Концепция «Облачных вычислений» (Cloud computing)</vt:lpstr>
      <vt:lpstr>Технологии искусственного интеллекта</vt:lpstr>
      <vt:lpstr>Технологии Больших Данных (BigData)</vt:lpstr>
      <vt:lpstr>Интернет вещей (Internet of Things, IoT)</vt:lpstr>
      <vt:lpstr>Инфраструктура Интернета вещей (Internet of Things, IoT)</vt:lpstr>
      <vt:lpstr>Технологии информационной безопасности</vt:lpstr>
      <vt:lpstr>Технологии разработки программного обеспечения</vt:lpstr>
      <vt:lpstr>Унифицированные коммуникации (Unified communications)</vt:lpstr>
      <vt:lpstr>«Стратегия развития информационного общества в Российской Федерации на 2017 - 2030 годы» </vt:lpstr>
      <vt:lpstr>Использование новых тенденций развития информационных технологий  в ВолНЦ РАН:</vt:lpstr>
      <vt:lpstr>Структура затрат  на приобретение  оборудования</vt:lpstr>
      <vt:lpstr>Затраты на оборудование по годам (в млн. руб.)</vt:lpstr>
      <vt:lpstr>Структура оборудования по сроку использования (через 5 лет)</vt:lpstr>
      <vt:lpstr>Сравнительный анализ стоимости основных видов  вычислительной техники в 2013 и 2018 годах</vt:lpstr>
      <vt:lpstr>Основные вычислительные ресурсы ВолНЦ РАН</vt:lpstr>
      <vt:lpstr>Подсистема хранения данных ВолНЦ РАН</vt:lpstr>
      <vt:lpstr>Система терминального доступа к вычислительным ресурсам</vt:lpstr>
      <vt:lpstr>Локальная вычислительная сеть ВолНЦ РАН </vt:lpstr>
      <vt:lpstr>Доступ к сети Интернет </vt:lpstr>
      <vt:lpstr>Цифровая телефония</vt:lpstr>
      <vt:lpstr>Технологии видеоконференцсвязи</vt:lpstr>
      <vt:lpstr>Видеооборудование</vt:lpstr>
      <vt:lpstr>Фотооборудование</vt:lpstr>
      <vt:lpstr>Информационная безопасность</vt:lpstr>
      <vt:lpstr>Вспомогательные технические системы</vt:lpstr>
      <vt:lpstr>Издательские технологии</vt:lpstr>
      <vt:lpstr>Состав оборудования типографии</vt:lpstr>
      <vt:lpstr>Основные проблемы в работе типографии</vt:lpstr>
      <vt:lpstr>Электронные коммуникации</vt:lpstr>
      <vt:lpstr>Группы ВолНЦ РАН в социальных сетях</vt:lpstr>
      <vt:lpstr>Интернет форум</vt:lpstr>
      <vt:lpstr>Интернет-портала ВолНЦ РАН</vt:lpstr>
      <vt:lpstr>Количество просмотров страниц портала ВолНЦ РАН (в тыс.)</vt:lpstr>
      <vt:lpstr>География посетителей портала ВолНЦ РАН</vt:lpstr>
      <vt:lpstr>Распределение посещений по странам (в %, за 2017 год)</vt:lpstr>
      <vt:lpstr>Распределение количества посещений по количеству просмотренных страниц за одно посещение (в %, за 2017 год)</vt:lpstr>
      <vt:lpstr>Распределение количества посещений по продолжительности времени посещения (в %, за 2017 год)</vt:lpstr>
      <vt:lpstr>Распределение количества посещений, совершенных одним и тем же посетителем (в %, за 2017 год)</vt:lpstr>
      <vt:lpstr>Разделы информационного портала по количеству просмотров страниц  (в %, за 2017 год)</vt:lpstr>
      <vt:lpstr>Распределение количества просмотров по сайтам информационного портала (в %, за 2017 год)</vt:lpstr>
      <vt:lpstr>Распределение количества посещений по источникам переходов на сайт  (в %, за 2017 год)</vt:lpstr>
      <vt:lpstr>Распределение количества посещений с переходами из поисковых систем  (в %, за 2017 год)</vt:lpstr>
      <vt:lpstr>Распределение количества посещений с переходами с других сайтов  (в %, за 2017 год)</vt:lpstr>
      <vt:lpstr>Сравнение количества просмотров страниц (в тыс. за 2017 год)</vt:lpstr>
      <vt:lpstr>Основные проблемы функционала информационного портала</vt:lpstr>
      <vt:lpstr>Информационно-аналитические системы (ИАС, в разделе «Ресурсы»)</vt:lpstr>
      <vt:lpstr>Программные информационные системы</vt:lpstr>
      <vt:lpstr>Цели и задачи стратегии</vt:lpstr>
      <vt:lpstr>Основные целевые направления стратегии развития информационных технологий в научной организации</vt:lpstr>
      <vt:lpstr>Основные направления развития информационных технологий ВолНЦ РАН  на период 2018-2025 гг.: 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развитию технологической инфраструктуры поддержки информационных технологий</vt:lpstr>
      <vt:lpstr>Задачи по разработке и внедрению информационных программных систем для доступа и анализа данных, а также моделирования процессов</vt:lpstr>
      <vt:lpstr>Задачи по разработке и внедрению управленческих информационных систем  для повышения эффективности научно-исследовательских и вспомогательных  рабочих процессов</vt:lpstr>
      <vt:lpstr>Задачи по внедрению современных коммуникационных сервисов</vt:lpstr>
      <vt:lpstr>Задачи по применению современных информационных технологий в образовательной деятельности</vt:lpstr>
      <vt:lpstr>Сценарии реализации стратегии развития ИТ</vt:lpstr>
      <vt:lpstr>Результаты реализации различных сценариев</vt:lpstr>
      <vt:lpstr>Заключение</vt:lpstr>
      <vt:lpstr>Перспективная схема информационной среды ВолНЦ РАН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Человеческий капитал как фактор экономического развития</dc:title>
  <dc:creator>Галина В. Леонидова</dc:creator>
  <cp:lastModifiedBy>var</cp:lastModifiedBy>
  <cp:revision>403</cp:revision>
  <dcterms:created xsi:type="dcterms:W3CDTF">2017-01-24T05:42:24Z</dcterms:created>
  <dcterms:modified xsi:type="dcterms:W3CDTF">2018-10-31T11:42:23Z</dcterms:modified>
</cp:coreProperties>
</file>