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5"/>
  </p:notesMasterIdLst>
  <p:sldIdLst>
    <p:sldId id="256" r:id="rId2"/>
    <p:sldId id="257" r:id="rId3"/>
    <p:sldId id="381" r:id="rId4"/>
    <p:sldId id="387" r:id="rId5"/>
    <p:sldId id="386" r:id="rId6"/>
    <p:sldId id="333" r:id="rId7"/>
    <p:sldId id="388" r:id="rId8"/>
    <p:sldId id="389" r:id="rId9"/>
    <p:sldId id="390" r:id="rId10"/>
    <p:sldId id="391" r:id="rId11"/>
    <p:sldId id="393" r:id="rId12"/>
    <p:sldId id="394" r:id="rId13"/>
    <p:sldId id="395" r:id="rId14"/>
    <p:sldId id="396" r:id="rId15"/>
    <p:sldId id="397" r:id="rId16"/>
    <p:sldId id="405" r:id="rId17"/>
    <p:sldId id="399" r:id="rId18"/>
    <p:sldId id="404" r:id="rId19"/>
    <p:sldId id="400" r:id="rId20"/>
    <p:sldId id="401" r:id="rId21"/>
    <p:sldId id="402" r:id="rId22"/>
    <p:sldId id="403" r:id="rId23"/>
    <p:sldId id="316" r:id="rId24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E3FF"/>
    <a:srgbClr val="E9EDF4"/>
    <a:srgbClr val="E9F7EA"/>
    <a:srgbClr val="0088EE"/>
    <a:srgbClr val="AFDDFF"/>
    <a:srgbClr val="A3D8FF"/>
    <a:srgbClr val="8FCFFF"/>
    <a:srgbClr val="B7CFE9"/>
    <a:srgbClr val="2DA5FF"/>
    <a:srgbClr val="006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2" autoAdjust="0"/>
    <p:restoredTop sz="94660"/>
  </p:normalViewPr>
  <p:slideViewPr>
    <p:cSldViewPr>
      <p:cViewPr varScale="1">
        <p:scale>
          <a:sx n="114" d="100"/>
          <a:sy n="114" d="100"/>
        </p:scale>
        <p:origin x="834" y="12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9E7DC-293D-409E-A16A-1A050B083471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DD95D-0BB7-4E14-95FE-A0AC7B9EA5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18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DD95D-0BB7-4E14-95FE-A0AC7B9EA5D1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76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C59E-7DBC-4B3B-A945-7E73AA66A408}" type="datetime1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98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0B61-AE16-4226-816E-B248A17BBDF6}" type="datetime1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3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7663-5AC0-423F-AC24-056589C69AD0}" type="datetime1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96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9A44-2548-4141-A1A2-BDD7085ECCEB}" type="datetime1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1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3BDB-C639-4A9A-A07D-7D0C25B9E1AE}" type="datetime1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02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522D-42DF-4564-85CB-CD1C0D5AB638}" type="datetime1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45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3F65B-E8F1-43A6-BA34-9B0A2AE0683D}" type="datetime1">
              <a:rPr lang="ru-RU" smtClean="0"/>
              <a:t>30.10.2018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7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23FF-EC3B-4FED-86D1-B0CB9A2D7D4F}" type="datetime1">
              <a:rPr lang="ru-RU" smtClean="0"/>
              <a:t>30.10.2018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7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B737-66D4-464B-BB7C-EFB95F83D4B2}" type="datetime1">
              <a:rPr lang="ru-RU" smtClean="0"/>
              <a:t>30.10.2018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1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7C9C-182F-4C37-880E-56C091438CA7}" type="datetime1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3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96A9-3BE5-421C-B525-D320C80ECF3A}" type="datetime1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28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2F30-73A5-4611-ACB3-446810E45F3F}" type="datetime1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63DE8-B40D-41E4-B5DA-A4C49A4BF7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53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" y="72573"/>
            <a:ext cx="1403647" cy="1203034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808512" y="3780000"/>
            <a:ext cx="6372000" cy="63535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02051" y="217433"/>
            <a:ext cx="7741950" cy="86229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2016678"/>
            <a:ext cx="8424936" cy="135015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auto">
          <a:xfrm>
            <a:off x="1403649" y="279688"/>
            <a:ext cx="76850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Федеральное государственное </a:t>
            </a:r>
            <a:r>
              <a:rPr lang="ru-RU" altLang="ru-RU" sz="20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бюджетное учреждение науки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Вологодский научный центр Российской </a:t>
            </a:r>
            <a:r>
              <a:rPr lang="ru-RU" altLang="ru-RU" sz="20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академии наук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216589"/>
            <a:ext cx="84249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2060"/>
                </a:solidFill>
              </a:rPr>
              <a:t>Программа </a:t>
            </a:r>
            <a:r>
              <a:rPr lang="ru-RU" sz="2600" b="1" dirty="0">
                <a:solidFill>
                  <a:srgbClr val="002060"/>
                </a:solidFill>
              </a:rPr>
              <a:t>развития Центра трансфера </a:t>
            </a:r>
            <a:endParaRPr lang="ru-RU" sz="26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600" b="1" dirty="0" smtClean="0">
                <a:solidFill>
                  <a:srgbClr val="002060"/>
                </a:solidFill>
              </a:rPr>
              <a:t>и </a:t>
            </a:r>
            <a:r>
              <a:rPr lang="ru-RU" sz="2600" b="1" dirty="0">
                <a:solidFill>
                  <a:srgbClr val="002060"/>
                </a:solidFill>
              </a:rPr>
              <a:t>коммерциализации технологий </a:t>
            </a:r>
            <a:r>
              <a:rPr lang="ru-RU" sz="2600" b="1" dirty="0" err="1">
                <a:solidFill>
                  <a:srgbClr val="002060"/>
                </a:solidFill>
              </a:rPr>
              <a:t>ВолНЦ</a:t>
            </a: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РАН</a:t>
            </a:r>
            <a:endParaRPr lang="ru-RU" sz="26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3769027"/>
            <a:ext cx="6264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altLang="ru-RU" b="1" dirty="0" smtClean="0">
                <a:solidFill>
                  <a:srgbClr val="002060"/>
                </a:solidFill>
              </a:rPr>
              <a:t>Мазилов Евгений Александрович</a:t>
            </a:r>
            <a:endParaRPr lang="ru-RU" altLang="ru-RU" b="1" dirty="0">
              <a:solidFill>
                <a:srgbClr val="002060"/>
              </a:solidFill>
            </a:endParaRPr>
          </a:p>
          <a:p>
            <a:pPr algn="r" eaLnBrk="1" hangingPunct="1">
              <a:defRPr/>
            </a:pPr>
            <a:r>
              <a:rPr lang="ru-RU" altLang="ru-RU" b="1" dirty="0">
                <a:solidFill>
                  <a:srgbClr val="002060"/>
                </a:solidFill>
              </a:rPr>
              <a:t>к.э.н</a:t>
            </a:r>
            <a:r>
              <a:rPr lang="ru-RU" altLang="ru-RU" b="1" dirty="0" smtClean="0">
                <a:solidFill>
                  <a:srgbClr val="002060"/>
                </a:solidFill>
              </a:rPr>
              <a:t>. зав. отделом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74339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2000" b="1" dirty="0" smtClean="0">
                <a:solidFill>
                  <a:srgbClr val="002060"/>
                </a:solidFill>
              </a:rPr>
              <a:t>31 октября 2018 </a:t>
            </a:r>
            <a:r>
              <a:rPr lang="ru-RU" altLang="ru-RU" sz="2000" b="1" dirty="0">
                <a:solidFill>
                  <a:srgbClr val="002060"/>
                </a:solidFill>
              </a:rPr>
              <a:t>г.</a:t>
            </a:r>
            <a:endParaRPr lang="ru-RU" altLang="ru-RU" sz="20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7600" y="1531894"/>
            <a:ext cx="25008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002060"/>
                </a:solidFill>
              </a:rPr>
              <a:t>Научное сообщение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162994"/>
            <a:ext cx="1187959" cy="105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49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10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-11285" y="136922"/>
            <a:ext cx="8928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Анализ существующих направлений деятельности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1136935"/>
            <a:ext cx="892899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Трансфер технологий </a:t>
            </a:r>
            <a:endParaRPr lang="ru-RU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Подготовка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размещение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технологических 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профилей, запросов и предложений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сетях трансфера 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технологий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14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Привлечение </a:t>
            </a:r>
            <a:r>
              <a:rPr lang="ru-RU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безвозмездных средств (подготовка заявок на гранты, их </a:t>
            </a:r>
            <a:r>
              <a:rPr lang="ru-RU" sz="1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сопровождение)</a:t>
            </a:r>
            <a:endParaRPr lang="ru-RU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Подготовка проектов для участия в программах Фонда содействия инновациям и аналогичных структур.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Подготовка бизнес-планов для организаций.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Подготовка научно-обоснованных бизнес-планов по развитию компаний, либо реализации конкретных инвестиционных проектов с целью предоставления инвесторам или для внутреннего пользования.</a:t>
            </a:r>
          </a:p>
          <a:p>
            <a:pPr algn="just"/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ru-RU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Оформление прав на интеллектуальную собственность.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Реализация мер по подготовке заявок и сбору необходимого пакета документов для получения документов, подтверждающих права на интеллектуальную собственность.</a:t>
            </a:r>
          </a:p>
          <a:p>
            <a:pPr algn="just"/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Привлечение возвратных средств на льготных условиях.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Оформление пакета документов для получения банковских кредитов на льготных условиях, а также для участия в программах фондов развития промышленности.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767194"/>
            <a:ext cx="89289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Текущие направления деятельности:</a:t>
            </a:r>
            <a:endParaRPr lang="ru-RU" sz="16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38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11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-11285" y="136922"/>
            <a:ext cx="8928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SWOT-</a:t>
            </a:r>
            <a:r>
              <a:rPr lang="ru-RU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анализ деятельности </a:t>
            </a:r>
            <a:r>
              <a:rPr lang="ru-RU" sz="2200" b="1" dirty="0" err="1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ЦТиКТ</a:t>
            </a:r>
            <a:endParaRPr lang="ru-RU" sz="2200" b="1" dirty="0">
              <a:solidFill>
                <a:srgbClr val="00206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767194"/>
            <a:ext cx="89289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Матрица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SWOT-</a:t>
            </a:r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анализа</a:t>
            </a:r>
            <a:endParaRPr lang="ru-RU" sz="16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76406"/>
              </p:ext>
            </p:extLst>
          </p:nvPr>
        </p:nvGraphicFramePr>
        <p:xfrm>
          <a:off x="102816" y="1093896"/>
          <a:ext cx="8928992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val="3997481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754618440"/>
                    </a:ext>
                  </a:extLst>
                </a:gridCol>
              </a:tblGrid>
              <a:tr h="73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Сильные стороны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716" marR="237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Слабые стороны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716" marR="237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191213"/>
                  </a:ext>
                </a:extLst>
              </a:tr>
              <a:tr h="1549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опыт работы в сопровождении проектов;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многолетний опыт сотрудничества с реальным сектором экономики региона;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использование научного подхода при работе над проектами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компаний;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прочные связи с представителями инфраструктуры поддержки бизнеса региона;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оплата услуг Центра осуществляется только в случае привлечения финансирования;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комплексное сопровождение инвестиционных проектов на всех стадиях реализации;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молодой и активный коллектив сотрудников;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высокая квалификация персонала;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наличие узкопрофильных специалистов по основным направлениям деятельности Центра;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наличие современной типографии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716" marR="237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привязанность к рынку услуг Вологодской области;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низкий уровень взаимодействия с федеральными структурами поддержки бизнеса;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недостаточная численность персонала;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высокая текучесть кадров;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недостаточная активность персонала в части повышения квалификации;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низкая посещаемость сотрудниками Центра крупных всероссийских и международных мероприятий, посвященных вопросам коммерциализации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разработок и смежным проблемам;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низкий уровень продвижения услуг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effectLst/>
                        </a:rPr>
                        <a:t>ЦТиКТ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 в СМИ;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низкая посещаемость и видимость сайта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716" marR="237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21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89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12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-11285" y="136922"/>
            <a:ext cx="8928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SWOT-</a:t>
            </a:r>
            <a:r>
              <a:rPr lang="ru-RU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анализ деятельности </a:t>
            </a:r>
            <a:r>
              <a:rPr lang="ru-RU" sz="2200" b="1" dirty="0" err="1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ЦТиКТ</a:t>
            </a:r>
            <a:endParaRPr lang="ru-RU" sz="2200" b="1" dirty="0">
              <a:solidFill>
                <a:srgbClr val="00206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767194"/>
            <a:ext cx="89289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Матрица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SWOT-</a:t>
            </a:r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анализа</a:t>
            </a:r>
            <a:endParaRPr lang="ru-RU" sz="16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336040"/>
              </p:ext>
            </p:extLst>
          </p:nvPr>
        </p:nvGraphicFramePr>
        <p:xfrm>
          <a:off x="102816" y="1093896"/>
          <a:ext cx="8928992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5208">
                  <a:extLst>
                    <a:ext uri="{9D8B030D-6E8A-4147-A177-3AD203B41FA5}">
                      <a16:colId xmlns:a16="http://schemas.microsoft.com/office/drawing/2014/main" val="399748100"/>
                    </a:ext>
                  </a:extLst>
                </a:gridCol>
                <a:gridCol w="4243784">
                  <a:extLst>
                    <a:ext uri="{9D8B030D-6E8A-4147-A177-3AD203B41FA5}">
                      <a16:colId xmlns:a16="http://schemas.microsoft.com/office/drawing/2014/main" val="754618440"/>
                    </a:ext>
                  </a:extLst>
                </a:gridCol>
              </a:tblGrid>
              <a:tr h="73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Возможности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716" marR="237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Угрозы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716" marR="237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772195"/>
                  </a:ext>
                </a:extLst>
              </a:tr>
              <a:tr h="16970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повышение интеллектуальной составляющей в экономике;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развитие информационных и интернет-технологий;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высокая потребность бизнеса в привлечении дополнительных льготных источников финансирования;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отсутствие у бизнеса специалистов необходимой квалификации для участия в мероприятиях по получению государственной поддержки;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недостаточный уровень информированности бизнеса о мерах государственной поддержки и способах их получения;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развитие рынка аутсорсинга в стране;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необходимость в оптимизации бизнес-процессов на предприятиях с целью повышения эффективности функционирования компаний в условиях ограниченности ресурсов и нестабильности экономических процессов.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716" marR="237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свертывание программ поддержки предприятий и, как следствие, сокращение спроса на услуги Центра;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зависимость спроса на услуги от ограниченного числа государственных программ поддержки бизнеса;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изменение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форм и механизмов предоставления поддержки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предприятиям со стороны государства;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отсутствие инновационных компаний в регионе;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снижение изобретательской и предпринимательской активности населения;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сужение рынка технологий;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падение объемов производства;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инфляционные риски, связанные с нестабильностью экономики;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– ухудшение условий кредитования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бизнеса;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– лоббирование интересов отдельных компаний в институтах поддержки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716" marR="237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631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94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13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-11285" y="136922"/>
            <a:ext cx="8928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SWOT-</a:t>
            </a:r>
            <a:r>
              <a:rPr lang="ru-RU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анализ деятельности </a:t>
            </a:r>
            <a:r>
              <a:rPr lang="ru-RU" sz="2200" b="1" dirty="0" err="1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ЦТиКТ</a:t>
            </a:r>
            <a:endParaRPr lang="ru-RU" sz="2200" b="1" dirty="0">
              <a:solidFill>
                <a:srgbClr val="00206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767194"/>
            <a:ext cx="89289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Комплексная </a:t>
            </a:r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оценка возможностей и угроз с учетом сильных и слабых сторон</a:t>
            </a:r>
            <a:endParaRPr lang="ru-RU" sz="16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375784"/>
              </p:ext>
            </p:extLst>
          </p:nvPr>
        </p:nvGraphicFramePr>
        <p:xfrm>
          <a:off x="323529" y="1296987"/>
          <a:ext cx="8352926" cy="3169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995">
                  <a:extLst>
                    <a:ext uri="{9D8B030D-6E8A-4147-A177-3AD203B41FA5}">
                      <a16:colId xmlns:a16="http://schemas.microsoft.com/office/drawing/2014/main" val="4049306536"/>
                    </a:ext>
                  </a:extLst>
                </a:gridCol>
                <a:gridCol w="4024493">
                  <a:extLst>
                    <a:ext uri="{9D8B030D-6E8A-4147-A177-3AD203B41FA5}">
                      <a16:colId xmlns:a16="http://schemas.microsoft.com/office/drawing/2014/main" val="2031499005"/>
                    </a:ext>
                  </a:extLst>
                </a:gridCol>
                <a:gridCol w="3875438">
                  <a:extLst>
                    <a:ext uri="{9D8B030D-6E8A-4147-A177-3AD203B41FA5}">
                      <a16:colId xmlns:a16="http://schemas.microsoft.com/office/drawing/2014/main" val="27572301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Сильные стороны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Слабые стороны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384233"/>
                  </a:ext>
                </a:extLst>
              </a:tr>
              <a:tr h="127254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Возможности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1. Освоение новых видов услуг в области консалтинга и инжиниринга.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2. Активизация работы по информированию бизнеса о мерах государственной поддержки с целью пополнения перечня клиентов.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1. Повышение степени взаимодействия с федеральными структурами поддержки бизнеса.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2. Повышение квалификации сотрудников Центра.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3. Расширение географии оказания услуг.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216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Угрозы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</a:rPr>
                        <a:t>1. Разделение рисков с клиентами (оплата только по факту привлечения средств).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</a:rPr>
                        <a:t>2. Системный подход к сопровождению компаний позволяет снизить риски заказчиков и повысить эффективность их работы.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1. Активизация работ по продвижению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  <a:effectLst/>
                        </a:rPr>
                        <a:t>ЦТиКТ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 в СМИ.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2. Развитие сайта.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3. Реализация мер по закреплению персонала в Центре.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504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3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14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767194"/>
            <a:ext cx="892899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C00000"/>
                </a:solidFill>
              </a:rPr>
              <a:t>Миссия </a:t>
            </a:r>
            <a:r>
              <a:rPr lang="ru-RU" b="1" dirty="0" err="1">
                <a:solidFill>
                  <a:srgbClr val="C00000"/>
                </a:solidFill>
              </a:rPr>
              <a:t>ЦТиКТ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содействие развитию компаний </a:t>
            </a:r>
            <a:r>
              <a:rPr lang="ru-RU" b="1" dirty="0">
                <a:solidFill>
                  <a:srgbClr val="002060"/>
                </a:solidFill>
              </a:rPr>
              <a:t>на всех этапах жизненного цикла в целях обеспечения устойчивого инновационного развития России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Цель деятельности </a:t>
            </a:r>
            <a:r>
              <a:rPr lang="ru-RU" b="1" dirty="0">
                <a:solidFill>
                  <a:srgbClr val="002060"/>
                </a:solidFill>
              </a:rPr>
              <a:t>– задействовать дополнительные финансовые ресурсы для развития ФГБУН </a:t>
            </a:r>
            <a:r>
              <a:rPr lang="ru-RU" b="1" dirty="0" err="1">
                <a:solidFill>
                  <a:srgbClr val="002060"/>
                </a:solidFill>
              </a:rPr>
              <a:t>ВолНЦ</a:t>
            </a:r>
            <a:r>
              <a:rPr lang="ru-RU" b="1" dirty="0">
                <a:solidFill>
                  <a:srgbClr val="002060"/>
                </a:solidFill>
              </a:rPr>
              <a:t> РАН и </a:t>
            </a:r>
            <a:r>
              <a:rPr lang="ru-RU" b="1" dirty="0" err="1">
                <a:solidFill>
                  <a:srgbClr val="002060"/>
                </a:solidFill>
              </a:rPr>
              <a:t>ЦТиКТ</a:t>
            </a:r>
            <a:r>
              <a:rPr lang="ru-RU" b="1" dirty="0">
                <a:solidFill>
                  <a:srgbClr val="002060"/>
                </a:solidFill>
              </a:rPr>
              <a:t> в размере не менее 2200 тыс. руб. в год на каждого сотрудника Центра.</a:t>
            </a:r>
          </a:p>
          <a:p>
            <a:pPr algn="just"/>
            <a:endParaRPr lang="ru-RU" sz="16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Задачи</a:t>
            </a:r>
            <a:r>
              <a:rPr lang="ru-RU" sz="1400" b="1" dirty="0">
                <a:solidFill>
                  <a:srgbClr val="C00000"/>
                </a:solidFill>
              </a:rPr>
              <a:t>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2060"/>
                </a:solidFill>
              </a:rPr>
              <a:t>содействие в разработке проектов для участия в различных грантах, конкурсах, программах;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2060"/>
                </a:solidFill>
              </a:rPr>
              <a:t>поиск перспективных проектов по заказу инвестора;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2060"/>
                </a:solidFill>
              </a:rPr>
              <a:t>разработка бизнес-планов;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2060"/>
                </a:solidFill>
              </a:rPr>
              <a:t>консультирование по вопросам оформления прав на интеллектуальную собственность;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2060"/>
                </a:solidFill>
              </a:rPr>
              <a:t>содействие в создании малых инновационных компаний;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002060"/>
                </a:solidFill>
              </a:rPr>
              <a:t>оказание услуг </a:t>
            </a:r>
            <a:r>
              <a:rPr lang="ru-RU" sz="1400" b="1" dirty="0">
                <a:solidFill>
                  <a:srgbClr val="002060"/>
                </a:solidFill>
              </a:rPr>
              <a:t>в сфере конструкторского проектирования и инжиниринга;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2060"/>
                </a:solidFill>
              </a:rPr>
              <a:t>консалтинг в сфере производства товаров и услуг;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2060"/>
                </a:solidFill>
              </a:rPr>
              <a:t>оказание услуг в сфере использования IT-решений в производственной деятельности;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2060"/>
                </a:solidFill>
              </a:rPr>
              <a:t>стратегическое планирование и маркетинг;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2060"/>
                </a:solidFill>
              </a:rPr>
              <a:t>оказание услуг по организации бизнес-кооперации, поиску заказчиков и поставщиков.</a:t>
            </a:r>
          </a:p>
        </p:txBody>
      </p:sp>
    </p:spTree>
    <p:extLst>
      <p:ext uri="{BB962C8B-B14F-4D97-AF65-F5344CB8AC3E}">
        <p14:creationId xmlns:p14="http://schemas.microsoft.com/office/powerpoint/2010/main" val="384907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15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767194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Управленческий </a:t>
            </a:r>
            <a:r>
              <a:rPr lang="ru-RU" b="1" dirty="0">
                <a:solidFill>
                  <a:srgbClr val="C00000"/>
                </a:solidFill>
              </a:rPr>
              <a:t>и производственный </a:t>
            </a:r>
            <a:r>
              <a:rPr lang="ru-RU" b="1" dirty="0" smtClean="0">
                <a:solidFill>
                  <a:srgbClr val="C00000"/>
                </a:solidFill>
              </a:rPr>
              <a:t>консалтинг</a:t>
            </a:r>
            <a:endParaRPr lang="ru-RU" b="1" dirty="0" smtClean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36922"/>
            <a:ext cx="5949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Перспективные направления деятельности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120944"/>
            <a:ext cx="89289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C00000"/>
                </a:solidFill>
              </a:rPr>
              <a:t>Виды </a:t>
            </a:r>
            <a:r>
              <a:rPr lang="ru-RU" sz="1400" b="1" dirty="0" smtClean="0">
                <a:solidFill>
                  <a:srgbClr val="C00000"/>
                </a:solidFill>
              </a:rPr>
              <a:t>консалтинга: </a:t>
            </a:r>
            <a:r>
              <a:rPr lang="ru-RU" sz="1400" b="1" dirty="0" smtClean="0">
                <a:solidFill>
                  <a:srgbClr val="002060"/>
                </a:solidFill>
              </a:rPr>
              <a:t>консалтинг </a:t>
            </a:r>
            <a:r>
              <a:rPr lang="ru-RU" sz="1400" b="1" dirty="0">
                <a:solidFill>
                  <a:srgbClr val="002060"/>
                </a:solidFill>
              </a:rPr>
              <a:t>по модернизации </a:t>
            </a:r>
            <a:r>
              <a:rPr lang="ru-RU" sz="1400" b="1" dirty="0" smtClean="0">
                <a:solidFill>
                  <a:srgbClr val="002060"/>
                </a:solidFill>
              </a:rPr>
              <a:t>производства;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</a:rPr>
              <a:t>	               консалтинг </a:t>
            </a:r>
            <a:r>
              <a:rPr lang="ru-RU" sz="1400" b="1" dirty="0">
                <a:solidFill>
                  <a:srgbClr val="002060"/>
                </a:solidFill>
              </a:rPr>
              <a:t>по разработке аналогов </a:t>
            </a:r>
            <a:r>
              <a:rPr lang="ru-RU" sz="1400" b="1" dirty="0" smtClean="0">
                <a:solidFill>
                  <a:srgbClr val="002060"/>
                </a:solidFill>
              </a:rPr>
              <a:t>продукции;</a:t>
            </a:r>
            <a:endParaRPr lang="ru-RU" sz="1400" b="1" dirty="0">
              <a:solidFill>
                <a:srgbClr val="002060"/>
              </a:solidFill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</a:rPr>
              <a:t>	               консалтинг </a:t>
            </a:r>
            <a:r>
              <a:rPr lang="ru-RU" sz="1400" b="1" dirty="0">
                <a:solidFill>
                  <a:srgbClr val="002060"/>
                </a:solidFill>
              </a:rPr>
              <a:t>по разработке новой </a:t>
            </a:r>
            <a:r>
              <a:rPr lang="ru-RU" sz="1400" b="1" dirty="0" smtClean="0">
                <a:solidFill>
                  <a:srgbClr val="002060"/>
                </a:solidFill>
              </a:rPr>
              <a:t>продукции.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752" y="1859608"/>
            <a:ext cx="89289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Задачи ЦТТ </a:t>
            </a:r>
            <a:r>
              <a:rPr lang="ru-RU" sz="1200" b="1" dirty="0" err="1">
                <a:solidFill>
                  <a:srgbClr val="C00000"/>
                </a:solidFill>
              </a:rPr>
              <a:t>ВолНЦ</a:t>
            </a:r>
            <a:r>
              <a:rPr lang="ru-RU" sz="1200" b="1" dirty="0">
                <a:solidFill>
                  <a:srgbClr val="C00000"/>
                </a:solidFill>
              </a:rPr>
              <a:t> РАН в части производственного консалтинга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1. Снижение </a:t>
            </a:r>
            <a:r>
              <a:rPr lang="ru-RU" sz="1200" b="1" dirty="0">
                <a:solidFill>
                  <a:srgbClr val="002060"/>
                </a:solidFill>
              </a:rPr>
              <a:t>себестоимости производства продукции за счет </a:t>
            </a:r>
            <a:r>
              <a:rPr lang="ru-RU" sz="1200" b="1" dirty="0" smtClean="0">
                <a:solidFill>
                  <a:srgbClr val="002060"/>
                </a:solidFill>
              </a:rPr>
              <a:t>многофакторного </a:t>
            </a:r>
            <a:r>
              <a:rPr lang="ru-RU" sz="1200" b="1" dirty="0">
                <a:solidFill>
                  <a:srgbClr val="002060"/>
                </a:solidFill>
              </a:rPr>
              <a:t>и сценарного анализа статей и элементов затрат, </a:t>
            </a:r>
            <a:r>
              <a:rPr lang="ru-RU" sz="1200" b="1" dirty="0" smtClean="0">
                <a:solidFill>
                  <a:srgbClr val="002060"/>
                </a:solidFill>
              </a:rPr>
              <a:t>особенностей конструкции</a:t>
            </a:r>
            <a:r>
              <a:rPr lang="ru-RU" sz="1200" b="1" dirty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2</a:t>
            </a:r>
            <a:r>
              <a:rPr lang="ru-RU" sz="1200" b="1" dirty="0" smtClean="0">
                <a:solidFill>
                  <a:srgbClr val="002060"/>
                </a:solidFill>
              </a:rPr>
              <a:t>. Планирование </a:t>
            </a:r>
            <a:r>
              <a:rPr lang="ru-RU" sz="1200" b="1" dirty="0">
                <a:solidFill>
                  <a:srgbClr val="002060"/>
                </a:solidFill>
              </a:rPr>
              <a:t>трудового процесса: составление карты </a:t>
            </a:r>
            <a:r>
              <a:rPr lang="ru-RU" sz="1200" b="1" dirty="0" smtClean="0">
                <a:solidFill>
                  <a:srgbClr val="002060"/>
                </a:solidFill>
              </a:rPr>
              <a:t>производственного </a:t>
            </a:r>
            <a:r>
              <a:rPr lang="ru-RU" sz="1200" b="1" dirty="0">
                <a:solidFill>
                  <a:srgbClr val="002060"/>
                </a:solidFill>
              </a:rPr>
              <a:t>процесса / карты </a:t>
            </a:r>
            <a:r>
              <a:rPr lang="ru-RU" sz="1200" b="1" dirty="0" smtClean="0">
                <a:solidFill>
                  <a:srgbClr val="002060"/>
                </a:solidFill>
              </a:rPr>
              <a:t>операций / </a:t>
            </a:r>
            <a:r>
              <a:rPr lang="ru-RU" sz="1200" b="1" dirty="0">
                <a:solidFill>
                  <a:srgbClr val="002060"/>
                </a:solidFill>
              </a:rPr>
              <a:t>схемы технологического процесса.</a:t>
            </a: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3</a:t>
            </a:r>
            <a:r>
              <a:rPr lang="ru-RU" sz="1200" b="1" dirty="0" smtClean="0">
                <a:solidFill>
                  <a:srgbClr val="002060"/>
                </a:solidFill>
              </a:rPr>
              <a:t>. Расчет </a:t>
            </a:r>
            <a:r>
              <a:rPr lang="ru-RU" sz="1200" b="1" dirty="0">
                <a:solidFill>
                  <a:srgbClr val="002060"/>
                </a:solidFill>
              </a:rPr>
              <a:t>и проектирование рабочих мест и оборудования. Размещение оборудования и планировка помещений (склада).</a:t>
            </a: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4</a:t>
            </a:r>
            <a:r>
              <a:rPr lang="ru-RU" sz="1200" b="1" dirty="0" smtClean="0">
                <a:solidFill>
                  <a:srgbClr val="002060"/>
                </a:solidFill>
              </a:rPr>
              <a:t>. Управление </a:t>
            </a:r>
            <a:r>
              <a:rPr lang="ru-RU" sz="1200" b="1" dirty="0">
                <a:solidFill>
                  <a:srgbClr val="002060"/>
                </a:solidFill>
              </a:rPr>
              <a:t>оперативным производственным планированием (система оперативного планирования на производстве, позволяющая точно </a:t>
            </a:r>
            <a:r>
              <a:rPr lang="ru-RU" sz="1200" b="1" dirty="0" smtClean="0">
                <a:solidFill>
                  <a:srgbClr val="002060"/>
                </a:solidFill>
              </a:rPr>
              <a:t>формировать </a:t>
            </a:r>
            <a:r>
              <a:rPr lang="ru-RU" sz="1200" b="1" dirty="0">
                <a:solidFill>
                  <a:srgbClr val="002060"/>
                </a:solidFill>
              </a:rPr>
              <a:t>суточный, декадный, месячный план и корректировать его в соответствии с наличными ресурсами).</a:t>
            </a: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5</a:t>
            </a:r>
            <a:r>
              <a:rPr lang="ru-RU" sz="1200" b="1" dirty="0" smtClean="0">
                <a:solidFill>
                  <a:srgbClr val="002060"/>
                </a:solidFill>
              </a:rPr>
              <a:t>. Постановка </a:t>
            </a:r>
            <a:r>
              <a:rPr lang="ru-RU" sz="1200" b="1" dirty="0">
                <a:solidFill>
                  <a:srgbClr val="002060"/>
                </a:solidFill>
              </a:rPr>
              <a:t>и совершенствование производственного учета (учет, </a:t>
            </a:r>
            <a:r>
              <a:rPr lang="ru-RU" sz="1200" b="1" dirty="0" smtClean="0">
                <a:solidFill>
                  <a:srgbClr val="002060"/>
                </a:solidFill>
              </a:rPr>
              <a:t>отражающий </a:t>
            </a:r>
            <a:r>
              <a:rPr lang="ru-RU" sz="1200" b="1" dirty="0">
                <a:solidFill>
                  <a:srgbClr val="002060"/>
                </a:solidFill>
              </a:rPr>
              <a:t>фактические результаты производства на всех уровнях в </a:t>
            </a:r>
            <a:r>
              <a:rPr lang="ru-RU" sz="1200" b="1" dirty="0" smtClean="0">
                <a:solidFill>
                  <a:srgbClr val="002060"/>
                </a:solidFill>
              </a:rPr>
              <a:t>соответствии </a:t>
            </a:r>
            <a:r>
              <a:rPr lang="ru-RU" sz="1200" b="1" dirty="0">
                <a:solidFill>
                  <a:srgbClr val="002060"/>
                </a:solidFill>
              </a:rPr>
              <a:t>с технологией производства).</a:t>
            </a: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6</a:t>
            </a:r>
            <a:r>
              <a:rPr lang="ru-RU" sz="1200" b="1" dirty="0" smtClean="0">
                <a:solidFill>
                  <a:srgbClr val="002060"/>
                </a:solidFill>
              </a:rPr>
              <a:t>. Управление </a:t>
            </a:r>
            <a:r>
              <a:rPr lang="ru-RU" sz="1200" b="1" dirty="0">
                <a:solidFill>
                  <a:srgbClr val="002060"/>
                </a:solidFill>
              </a:rPr>
              <a:t>производственными запасами на предприятиях.</a:t>
            </a: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7</a:t>
            </a:r>
            <a:r>
              <a:rPr lang="ru-RU" sz="1200" b="1" dirty="0" smtClean="0">
                <a:solidFill>
                  <a:srgbClr val="002060"/>
                </a:solidFill>
              </a:rPr>
              <a:t>. Внедрение </a:t>
            </a:r>
            <a:r>
              <a:rPr lang="ru-RU" sz="1200" b="1" dirty="0">
                <a:solidFill>
                  <a:srgbClr val="002060"/>
                </a:solidFill>
              </a:rPr>
              <a:t>инноваций и новой продукции на производстве.</a:t>
            </a: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8</a:t>
            </a:r>
            <a:r>
              <a:rPr lang="ru-RU" sz="1200" b="1" dirty="0" smtClean="0">
                <a:solidFill>
                  <a:srgbClr val="002060"/>
                </a:solidFill>
              </a:rPr>
              <a:t>. Повышение </a:t>
            </a:r>
            <a:r>
              <a:rPr lang="ru-RU" sz="1200" b="1" dirty="0">
                <a:solidFill>
                  <a:srgbClr val="002060"/>
                </a:solidFill>
              </a:rPr>
              <a:t>квалификации персонала и специалистов-технологов по инструментам производственного анализа.</a:t>
            </a:r>
          </a:p>
        </p:txBody>
      </p:sp>
    </p:spTree>
    <p:extLst>
      <p:ext uri="{BB962C8B-B14F-4D97-AF65-F5344CB8AC3E}">
        <p14:creationId xmlns:p14="http://schemas.microsoft.com/office/powerpoint/2010/main" val="202933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16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767194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Управленческий </a:t>
            </a:r>
            <a:r>
              <a:rPr lang="ru-RU" b="1" dirty="0">
                <a:solidFill>
                  <a:srgbClr val="C00000"/>
                </a:solidFill>
              </a:rPr>
              <a:t>и производственный </a:t>
            </a:r>
            <a:r>
              <a:rPr lang="ru-RU" b="1" dirty="0" smtClean="0">
                <a:solidFill>
                  <a:srgbClr val="C00000"/>
                </a:solidFill>
              </a:rPr>
              <a:t>консалтинг</a:t>
            </a:r>
            <a:endParaRPr lang="ru-RU" b="1" dirty="0" smtClean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36922"/>
            <a:ext cx="5949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Перспективные направления деятельности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1118" y="1136526"/>
            <a:ext cx="890537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C00000"/>
                </a:solidFill>
              </a:rPr>
              <a:t>Задачи </a:t>
            </a:r>
            <a:r>
              <a:rPr lang="ru-RU" sz="1200" b="1" dirty="0">
                <a:solidFill>
                  <a:srgbClr val="C00000"/>
                </a:solidFill>
              </a:rPr>
              <a:t>ЦТТ </a:t>
            </a:r>
            <a:r>
              <a:rPr lang="ru-RU" sz="1200" b="1" dirty="0" err="1">
                <a:solidFill>
                  <a:srgbClr val="C00000"/>
                </a:solidFill>
              </a:rPr>
              <a:t>ВолНЦ</a:t>
            </a:r>
            <a:r>
              <a:rPr lang="ru-RU" sz="1200" b="1" dirty="0">
                <a:solidFill>
                  <a:srgbClr val="C00000"/>
                </a:solidFill>
              </a:rPr>
              <a:t> РАН в части управленческого </a:t>
            </a:r>
            <a:r>
              <a:rPr lang="ru-RU" sz="1200" b="1" dirty="0" smtClean="0">
                <a:solidFill>
                  <a:srgbClr val="C00000"/>
                </a:solidFill>
              </a:rPr>
              <a:t>консалтинга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 smtClean="0">
                <a:solidFill>
                  <a:srgbClr val="002060"/>
                </a:solidFill>
              </a:rPr>
              <a:t>Разработка </a:t>
            </a:r>
            <a:r>
              <a:rPr lang="ru-RU" sz="1200" b="1" dirty="0">
                <a:solidFill>
                  <a:srgbClr val="002060"/>
                </a:solidFill>
              </a:rPr>
              <a:t>рекомендаций по реструктуризации бизнес-процессов планирования и формирования и мониторинга себестоимости продукции (работ, услуг), оптимизации организационной структуры, информационного обмена и документооборота.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>
                <a:solidFill>
                  <a:srgbClr val="002060"/>
                </a:solidFill>
              </a:rPr>
              <a:t>Разработка рекомендаций по совершенствованию положений учетной политики и стандартов по ведению управленческого учета и формированию управленческой отчетности, разработку регламентов, положений.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>
                <a:solidFill>
                  <a:srgbClr val="002060"/>
                </a:solidFill>
              </a:rPr>
              <a:t>Разработка рекомендаций по изменению и интеграции применяемых корпоративных информационных систем, порядка аналитического и производственного учета в соответствии с методологическими требованиями.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>
                <a:solidFill>
                  <a:srgbClr val="002060"/>
                </a:solidFill>
              </a:rPr>
              <a:t>Анализ системы корпоративного управления и определение элементов и объектов и системы внутренних контролей финансовой отчетности.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>
                <a:solidFill>
                  <a:srgbClr val="002060"/>
                </a:solidFill>
              </a:rPr>
              <a:t>Разработка матриц рисков и контрольных процедур и моделирование бизнес-процессов.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>
                <a:solidFill>
                  <a:srgbClr val="002060"/>
                </a:solidFill>
              </a:rPr>
              <a:t>Разработка рекомендаций по совершенствованию системы внутренних контролей.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>
                <a:solidFill>
                  <a:srgbClr val="002060"/>
                </a:solidFill>
              </a:rPr>
              <a:t>Разработка регламентов взаимодействия подразделений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18052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17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767194"/>
            <a:ext cx="89289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ИТ-консалтинг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endParaRPr lang="ru-RU" sz="1600" b="1" dirty="0" smtClean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36922"/>
            <a:ext cx="5949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Перспективные направления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1118" y="1136526"/>
            <a:ext cx="89053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2060"/>
                </a:solidFill>
              </a:rPr>
              <a:t>ИТ-консалтинг – проектно-ориентированная деятельность, связанная с </a:t>
            </a:r>
            <a:r>
              <a:rPr lang="ru-RU" sz="1200" b="1" dirty="0" smtClean="0">
                <a:solidFill>
                  <a:srgbClr val="002060"/>
                </a:solidFill>
              </a:rPr>
              <a:t>информационной </a:t>
            </a:r>
            <a:r>
              <a:rPr lang="ru-RU" sz="1200" b="1" dirty="0">
                <a:solidFill>
                  <a:srgbClr val="002060"/>
                </a:solidFill>
              </a:rPr>
              <a:t>поддержкой бизнес-процессов, позволяющая дать независимую экспертную оценку эффективности использования информационных </a:t>
            </a:r>
            <a:r>
              <a:rPr lang="ru-RU" sz="1200" b="1" dirty="0" smtClean="0">
                <a:solidFill>
                  <a:srgbClr val="002060"/>
                </a:solidFill>
              </a:rPr>
              <a:t>технологий.</a:t>
            </a:r>
          </a:p>
          <a:p>
            <a:endParaRPr lang="ru-RU" sz="1200" b="1" dirty="0">
              <a:solidFill>
                <a:srgbClr val="C00000"/>
              </a:solidFill>
            </a:endParaRPr>
          </a:p>
          <a:p>
            <a:r>
              <a:rPr lang="ru-RU" sz="1200" b="1" dirty="0" smtClean="0">
                <a:solidFill>
                  <a:srgbClr val="C00000"/>
                </a:solidFill>
              </a:rPr>
              <a:t>Задачи </a:t>
            </a:r>
            <a:r>
              <a:rPr lang="ru-RU" sz="1200" b="1" dirty="0">
                <a:solidFill>
                  <a:srgbClr val="C00000"/>
                </a:solidFill>
              </a:rPr>
              <a:t>ЦТТ </a:t>
            </a:r>
            <a:r>
              <a:rPr lang="ru-RU" sz="1200" b="1" dirty="0" err="1">
                <a:solidFill>
                  <a:srgbClr val="C00000"/>
                </a:solidFill>
              </a:rPr>
              <a:t>ВолНЦ</a:t>
            </a:r>
            <a:r>
              <a:rPr lang="ru-RU" sz="1200" b="1" dirty="0">
                <a:solidFill>
                  <a:srgbClr val="C00000"/>
                </a:solidFill>
              </a:rPr>
              <a:t> РАН в части </a:t>
            </a:r>
            <a:r>
              <a:rPr lang="ru-RU" sz="1200" b="1" dirty="0" smtClean="0">
                <a:solidFill>
                  <a:srgbClr val="C00000"/>
                </a:solidFill>
              </a:rPr>
              <a:t>ИТ-консалтинга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 smtClean="0">
                <a:solidFill>
                  <a:srgbClr val="002060"/>
                </a:solidFill>
              </a:rPr>
              <a:t>Оптимизация </a:t>
            </a:r>
            <a:r>
              <a:rPr lang="ru-RU" sz="1200" b="1" dirty="0">
                <a:solidFill>
                  <a:srgbClr val="002060"/>
                </a:solidFill>
              </a:rPr>
              <a:t>затрат на внедрение информационных технологий, ИТ-решений в рамках </a:t>
            </a:r>
            <a:r>
              <a:rPr lang="ru-RU" sz="1200" b="1" dirty="0" smtClean="0">
                <a:solidFill>
                  <a:srgbClr val="002060"/>
                </a:solidFill>
              </a:rPr>
              <a:t>компании.</a:t>
            </a:r>
            <a:endParaRPr lang="ru-RU" sz="1200" b="1" dirty="0">
              <a:solidFill>
                <a:srgbClr val="002060"/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>
                <a:solidFill>
                  <a:srgbClr val="002060"/>
                </a:solidFill>
              </a:rPr>
              <a:t>П</a:t>
            </a:r>
            <a:r>
              <a:rPr lang="ru-RU" sz="1200" b="1" dirty="0" smtClean="0">
                <a:solidFill>
                  <a:srgbClr val="002060"/>
                </a:solidFill>
              </a:rPr>
              <a:t>овышение </a:t>
            </a:r>
            <a:r>
              <a:rPr lang="ru-RU" sz="1200" b="1" dirty="0">
                <a:solidFill>
                  <a:srgbClr val="002060"/>
                </a:solidFill>
              </a:rPr>
              <a:t>эффективности бизнес-процессов </a:t>
            </a:r>
            <a:r>
              <a:rPr lang="ru-RU" sz="1200" b="1" dirty="0" smtClean="0">
                <a:solidFill>
                  <a:srgbClr val="002060"/>
                </a:solidFill>
              </a:rPr>
              <a:t>компании.</a:t>
            </a:r>
            <a:endParaRPr lang="ru-RU" sz="1200" b="1" dirty="0">
              <a:solidFill>
                <a:srgbClr val="002060"/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 smtClean="0">
                <a:solidFill>
                  <a:srgbClr val="002060"/>
                </a:solidFill>
              </a:rPr>
              <a:t>Повышение </a:t>
            </a:r>
            <a:r>
              <a:rPr lang="ru-RU" sz="1200" b="1" dirty="0">
                <a:solidFill>
                  <a:srgbClr val="002060"/>
                </a:solidFill>
              </a:rPr>
              <a:t>управляемости, прозрачности деятельности организации за счет создания единой инфраструктуры (ИТ-инфраструктуры</a:t>
            </a:r>
            <a:r>
              <a:rPr lang="ru-RU" sz="1200" b="1" dirty="0" smtClean="0">
                <a:solidFill>
                  <a:srgbClr val="002060"/>
                </a:solidFill>
              </a:rPr>
              <a:t>).</a:t>
            </a:r>
            <a:endParaRPr lang="ru-RU" sz="1200" b="1" dirty="0">
              <a:solidFill>
                <a:srgbClr val="002060"/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>
                <a:solidFill>
                  <a:srgbClr val="002060"/>
                </a:solidFill>
              </a:rPr>
              <a:t>В</a:t>
            </a:r>
            <a:r>
              <a:rPr lang="ru-RU" sz="1200" b="1" dirty="0" smtClean="0">
                <a:solidFill>
                  <a:srgbClr val="002060"/>
                </a:solidFill>
              </a:rPr>
              <a:t>недрение </a:t>
            </a:r>
            <a:r>
              <a:rPr lang="ru-RU" sz="1200" b="1" dirty="0">
                <a:solidFill>
                  <a:srgbClr val="002060"/>
                </a:solidFill>
              </a:rPr>
              <a:t>информационных систем уровня предприятия (ERP, CRM, </a:t>
            </a:r>
            <a:r>
              <a:rPr lang="ru-RU" sz="1200" b="1" dirty="0" err="1">
                <a:solidFill>
                  <a:srgbClr val="002060"/>
                </a:solidFill>
              </a:rPr>
              <a:t>Business</a:t>
            </a:r>
            <a:r>
              <a:rPr lang="ru-RU" sz="1200" b="1" dirty="0">
                <a:solidFill>
                  <a:srgbClr val="002060"/>
                </a:solidFill>
              </a:rPr>
              <a:t> </a:t>
            </a:r>
            <a:r>
              <a:rPr lang="ru-RU" sz="1200" b="1" dirty="0" err="1">
                <a:solidFill>
                  <a:srgbClr val="002060"/>
                </a:solidFill>
              </a:rPr>
              <a:t>Intelligence</a:t>
            </a:r>
            <a:r>
              <a:rPr lang="ru-RU" sz="1200" b="1" dirty="0">
                <a:solidFill>
                  <a:srgbClr val="002060"/>
                </a:solidFill>
              </a:rPr>
              <a:t>, </a:t>
            </a:r>
            <a:r>
              <a:rPr lang="ru-RU" sz="1200" b="1" dirty="0" err="1">
                <a:solidFill>
                  <a:srgbClr val="002060"/>
                </a:solidFill>
              </a:rPr>
              <a:t>Groupware</a:t>
            </a:r>
            <a:r>
              <a:rPr lang="ru-RU" sz="1200" b="1" dirty="0">
                <a:solidFill>
                  <a:srgbClr val="002060"/>
                </a:solidFill>
              </a:rPr>
              <a:t>-системы, NIS-системы</a:t>
            </a:r>
            <a:r>
              <a:rPr lang="ru-RU" sz="1200" b="1" dirty="0" smtClean="0">
                <a:solidFill>
                  <a:srgbClr val="002060"/>
                </a:solidFill>
              </a:rPr>
              <a:t>).</a:t>
            </a:r>
            <a:endParaRPr lang="ru-RU" sz="1200" b="1" dirty="0">
              <a:solidFill>
                <a:srgbClr val="002060"/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200" b="1" dirty="0" smtClean="0">
                <a:solidFill>
                  <a:srgbClr val="002060"/>
                </a:solidFill>
              </a:rPr>
              <a:t>ИТ-аудит </a:t>
            </a:r>
            <a:r>
              <a:rPr lang="ru-RU" sz="1200" b="1" dirty="0">
                <a:solidFill>
                  <a:srgbClr val="002060"/>
                </a:solidFill>
              </a:rPr>
              <a:t>(оценка уровня автоматизации).</a:t>
            </a:r>
          </a:p>
        </p:txBody>
      </p:sp>
    </p:spTree>
    <p:extLst>
      <p:ext uri="{BB962C8B-B14F-4D97-AF65-F5344CB8AC3E}">
        <p14:creationId xmlns:p14="http://schemas.microsoft.com/office/powerpoint/2010/main" val="18272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18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767194"/>
            <a:ext cx="89289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Инжиниринговые </a:t>
            </a:r>
            <a:r>
              <a:rPr lang="ru-RU" b="1" dirty="0">
                <a:solidFill>
                  <a:srgbClr val="C00000"/>
                </a:solidFill>
              </a:rPr>
              <a:t>услуги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endParaRPr lang="ru-RU" sz="1600" b="1" dirty="0" smtClean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36922"/>
            <a:ext cx="5949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Перспективные направления деятельности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1118" y="1275606"/>
            <a:ext cx="890537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2060"/>
                </a:solidFill>
              </a:rPr>
              <a:t>Инжиниринговые услуги – инженерно-консультационные услуги при проектировании, конструкторской разработке и эксплуатации машин (</a:t>
            </a:r>
            <a:r>
              <a:rPr lang="ru-RU" sz="1600" b="1" dirty="0" smtClean="0">
                <a:solidFill>
                  <a:srgbClr val="002060"/>
                </a:solidFill>
              </a:rPr>
              <a:t>оборудования</a:t>
            </a:r>
            <a:r>
              <a:rPr lang="ru-RU" sz="1600" b="1" dirty="0">
                <a:solidFill>
                  <a:srgbClr val="002060"/>
                </a:solidFill>
              </a:rPr>
              <a:t>), материалов, приборов, сооружений, процессов и систем</a:t>
            </a:r>
            <a:r>
              <a:rPr lang="ru-RU" sz="16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ru-RU" sz="1600" b="1" dirty="0" smtClean="0">
              <a:solidFill>
                <a:srgbClr val="C00000"/>
              </a:solidFill>
            </a:endParaRPr>
          </a:p>
          <a:p>
            <a:r>
              <a:rPr lang="ru-RU" sz="1600" b="1" dirty="0" smtClean="0">
                <a:solidFill>
                  <a:srgbClr val="C00000"/>
                </a:solidFill>
              </a:rPr>
              <a:t>Задачи </a:t>
            </a:r>
            <a:r>
              <a:rPr lang="ru-RU" sz="1600" b="1" dirty="0">
                <a:solidFill>
                  <a:srgbClr val="C00000"/>
                </a:solidFill>
              </a:rPr>
              <a:t>ЦТТ </a:t>
            </a:r>
            <a:r>
              <a:rPr lang="ru-RU" sz="1600" b="1" dirty="0" err="1">
                <a:solidFill>
                  <a:srgbClr val="C00000"/>
                </a:solidFill>
              </a:rPr>
              <a:t>ВолНЦ</a:t>
            </a:r>
            <a:r>
              <a:rPr lang="ru-RU" sz="1600" b="1" dirty="0">
                <a:solidFill>
                  <a:srgbClr val="C00000"/>
                </a:solidFill>
              </a:rPr>
              <a:t> РАН в части </a:t>
            </a:r>
            <a:r>
              <a:rPr lang="ru-RU" sz="1600" b="1" dirty="0" smtClean="0">
                <a:solidFill>
                  <a:srgbClr val="C00000"/>
                </a:solidFill>
              </a:rPr>
              <a:t>оказания инжиниринговых услуг: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1. Осуществление </a:t>
            </a:r>
            <a:r>
              <a:rPr lang="ru-RU" sz="1600" b="1" dirty="0">
                <a:solidFill>
                  <a:srgbClr val="002060"/>
                </a:solidFill>
              </a:rPr>
              <a:t>посреднических функций между заказчиками и </a:t>
            </a:r>
            <a:r>
              <a:rPr lang="ru-RU" sz="1600" b="1" dirty="0" smtClean="0">
                <a:solidFill>
                  <a:srgbClr val="002060"/>
                </a:solidFill>
              </a:rPr>
              <a:t>исполнителями </a:t>
            </a:r>
            <a:r>
              <a:rPr lang="ru-RU" sz="1600" b="1" dirty="0">
                <a:solidFill>
                  <a:srgbClr val="002060"/>
                </a:solidFill>
              </a:rPr>
              <a:t>инженерно-технических проектов (начиная с IV кв. 2018 г.).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2. </a:t>
            </a:r>
            <a:r>
              <a:rPr lang="ru-RU" sz="1600" b="1" dirty="0">
                <a:solidFill>
                  <a:srgbClr val="002060"/>
                </a:solidFill>
              </a:rPr>
              <a:t>Создание конструкторского отдела на базе </a:t>
            </a:r>
            <a:r>
              <a:rPr lang="ru-RU" sz="1600" b="1" dirty="0" err="1">
                <a:solidFill>
                  <a:srgbClr val="002060"/>
                </a:solidFill>
              </a:rPr>
              <a:t>ВолНЦ</a:t>
            </a:r>
            <a:r>
              <a:rPr lang="ru-RU" sz="1600" b="1" dirty="0">
                <a:solidFill>
                  <a:srgbClr val="002060"/>
                </a:solidFill>
              </a:rPr>
              <a:t> РАН (2022 г</a:t>
            </a:r>
            <a:r>
              <a:rPr lang="ru-RU" sz="1600" b="1" dirty="0" smtClean="0">
                <a:solidFill>
                  <a:srgbClr val="002060"/>
                </a:solidFill>
              </a:rPr>
              <a:t>.).</a:t>
            </a:r>
          </a:p>
          <a:p>
            <a:pPr algn="just"/>
            <a:endParaRPr lang="ru-RU" sz="1600" b="1" dirty="0" smtClean="0">
              <a:solidFill>
                <a:srgbClr val="002060"/>
              </a:solidFill>
            </a:endParaRPr>
          </a:p>
          <a:p>
            <a:pPr algn="just"/>
            <a:endParaRPr lang="ru-RU" sz="1600" b="1" dirty="0">
              <a:solidFill>
                <a:srgbClr val="002060"/>
              </a:solidFill>
            </a:endParaRPr>
          </a:p>
          <a:p>
            <a:pPr algn="just"/>
            <a:r>
              <a:rPr lang="ru-RU" sz="1600" b="1" dirty="0">
                <a:solidFill>
                  <a:srgbClr val="002060"/>
                </a:solidFill>
              </a:rPr>
              <a:t>Инжиниринговый центр выполняет услуги по решению конкретных задач заказчика, который обратился в центр посредством собственных сил (</a:t>
            </a:r>
            <a:r>
              <a:rPr lang="ru-RU" sz="1600" b="1" dirty="0" smtClean="0">
                <a:solidFill>
                  <a:srgbClr val="002060"/>
                </a:solidFill>
              </a:rPr>
              <a:t>собственного </a:t>
            </a:r>
            <a:r>
              <a:rPr lang="ru-RU" sz="1600" b="1" dirty="0">
                <a:solidFill>
                  <a:srgbClr val="002060"/>
                </a:solidFill>
              </a:rPr>
              <a:t>конструкторского отдела) и при необходимости с привлечением ведущих специалистов в данной области из научных (или производственных) </a:t>
            </a:r>
            <a:r>
              <a:rPr lang="ru-RU" sz="1600" b="1" dirty="0" smtClean="0">
                <a:solidFill>
                  <a:srgbClr val="002060"/>
                </a:solidFill>
              </a:rPr>
              <a:t>организаций</a:t>
            </a:r>
            <a:r>
              <a:rPr lang="ru-RU" sz="1600" b="1" dirty="0">
                <a:solidFill>
                  <a:srgbClr val="002060"/>
                </a:solidFill>
              </a:rPr>
              <a:t>, ранее решавших подобные задачи.</a:t>
            </a:r>
          </a:p>
        </p:txBody>
      </p:sp>
    </p:spTree>
    <p:extLst>
      <p:ext uri="{BB962C8B-B14F-4D97-AF65-F5344CB8AC3E}">
        <p14:creationId xmlns:p14="http://schemas.microsoft.com/office/powerpoint/2010/main" val="26829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19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699542"/>
            <a:ext cx="8928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1 этап: Подготовительный 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Сроки: </a:t>
            </a:r>
            <a:r>
              <a:rPr lang="ru-RU" sz="1600" b="1" dirty="0">
                <a:solidFill>
                  <a:srgbClr val="002060"/>
                </a:solidFill>
              </a:rPr>
              <a:t>2018-2019 гг.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Цель: </a:t>
            </a:r>
            <a:r>
              <a:rPr lang="ru-RU" sz="1600" b="1" dirty="0">
                <a:solidFill>
                  <a:srgbClr val="002060"/>
                </a:solidFill>
              </a:rPr>
              <a:t>стабилизация и диверсификация деятельности Центра.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Результат: </a:t>
            </a:r>
            <a:r>
              <a:rPr lang="ru-RU" sz="1600" b="1" dirty="0">
                <a:solidFill>
                  <a:srgbClr val="002060"/>
                </a:solidFill>
              </a:rPr>
              <a:t>освоение нового направления деятельности: производственного и управленческого консалтинга, наработка компетенций и базы данных по основным направлением деятельности, а также обеспечение устойчивого поступления денежных средств</a:t>
            </a:r>
            <a:r>
              <a:rPr lang="ru-RU" sz="16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ru-RU" sz="8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2 этап: Обеспечение устойчивых денежных поступлений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Сроки: </a:t>
            </a:r>
            <a:r>
              <a:rPr lang="ru-RU" sz="1600" b="1" dirty="0">
                <a:solidFill>
                  <a:srgbClr val="002060"/>
                </a:solidFill>
              </a:rPr>
              <a:t>2020-2022 гг.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Цель: </a:t>
            </a:r>
            <a:r>
              <a:rPr lang="ru-RU" sz="1600" b="1" dirty="0">
                <a:solidFill>
                  <a:srgbClr val="002060"/>
                </a:solidFill>
              </a:rPr>
              <a:t>обеспечение устойчивых денежных поступлений от функционирования Центра.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Результат: </a:t>
            </a:r>
            <a:r>
              <a:rPr lang="ru-RU" sz="1600" b="1" dirty="0">
                <a:solidFill>
                  <a:srgbClr val="002060"/>
                </a:solidFill>
              </a:rPr>
              <a:t>пополнение бюджета </a:t>
            </a:r>
            <a:r>
              <a:rPr lang="ru-RU" sz="1600" b="1" dirty="0" err="1">
                <a:solidFill>
                  <a:srgbClr val="002060"/>
                </a:solidFill>
              </a:rPr>
              <a:t>ВолНЦ</a:t>
            </a:r>
            <a:r>
              <a:rPr lang="ru-RU" sz="1600" b="1" dirty="0">
                <a:solidFill>
                  <a:srgbClr val="002060"/>
                </a:solidFill>
              </a:rPr>
              <a:t> РАН на постоянной основе, создание материально-технической базы для расширения географии и форм предоставления услуг</a:t>
            </a:r>
            <a:r>
              <a:rPr lang="ru-RU" sz="1600" b="1" dirty="0" smtClean="0">
                <a:solidFill>
                  <a:srgbClr val="002060"/>
                </a:solidFill>
              </a:rPr>
              <a:t>.</a:t>
            </a:r>
          </a:p>
          <a:p>
            <a:endParaRPr lang="ru-RU" sz="8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3 этап: Укрепление конкурентных позиций и освоение рынка услуг соседних регионов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Сроки: </a:t>
            </a:r>
            <a:r>
              <a:rPr lang="ru-RU" sz="1600" b="1" dirty="0">
                <a:solidFill>
                  <a:srgbClr val="002060"/>
                </a:solidFill>
              </a:rPr>
              <a:t>2023 – 2025 гг. 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Цель: </a:t>
            </a:r>
            <a:r>
              <a:rPr lang="ru-RU" sz="1600" b="1" dirty="0">
                <a:solidFill>
                  <a:srgbClr val="002060"/>
                </a:solidFill>
              </a:rPr>
              <a:t>позиционирование Центра на российском уровне, а также обеспечение взаимодействия с компаниями из других регионов РФ.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Результат: </a:t>
            </a:r>
            <a:r>
              <a:rPr lang="ru-RU" sz="1600" b="1" dirty="0">
                <a:solidFill>
                  <a:srgbClr val="002060"/>
                </a:solidFill>
              </a:rPr>
              <a:t>выход на новые рынки услуг, расширение штата сотрудников, обеспечение частичного самофинансирования </a:t>
            </a:r>
            <a:r>
              <a:rPr lang="ru-RU" sz="1600" b="1" dirty="0" err="1">
                <a:solidFill>
                  <a:srgbClr val="002060"/>
                </a:solidFill>
              </a:rPr>
              <a:t>ВолНЦ</a:t>
            </a:r>
            <a:r>
              <a:rPr lang="ru-RU" sz="1600" b="1" dirty="0">
                <a:solidFill>
                  <a:srgbClr val="002060"/>
                </a:solidFill>
              </a:rPr>
              <a:t> РАН.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136922"/>
            <a:ext cx="5949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Этапы развития </a:t>
            </a:r>
            <a:r>
              <a:rPr lang="ru-RU" sz="2200" b="1" dirty="0" smtClean="0">
                <a:solidFill>
                  <a:srgbClr val="002060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Центра</a:t>
            </a:r>
            <a:endParaRPr lang="ru-RU" sz="2200" b="1" dirty="0">
              <a:solidFill>
                <a:srgbClr val="002060"/>
              </a:solidFill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72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-35620" y="41703"/>
            <a:ext cx="89281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rgbClr val="002060"/>
                </a:solidFill>
              </a:rPr>
              <a:t>Законодательные документы в области научно-технологического развития РФ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2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341563" y="955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42230" y="1422382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2673" y="960717"/>
            <a:ext cx="8733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</a:rPr>
              <a:t>Стратегия </a:t>
            </a:r>
            <a:r>
              <a:rPr lang="ru-RU" sz="1600" b="1" dirty="0">
                <a:solidFill>
                  <a:srgbClr val="002060"/>
                </a:solidFill>
              </a:rPr>
              <a:t>научно-технологического развития </a:t>
            </a:r>
            <a:r>
              <a:rPr lang="ru-RU" sz="1600" b="1" dirty="0" smtClean="0">
                <a:solidFill>
                  <a:srgbClr val="002060"/>
                </a:solidFill>
              </a:rPr>
              <a:t>РФ (декабрь </a:t>
            </a:r>
            <a:r>
              <a:rPr lang="ru-RU" sz="1600" b="1" dirty="0">
                <a:solidFill>
                  <a:srgbClr val="002060"/>
                </a:solidFill>
              </a:rPr>
              <a:t>2016 г</a:t>
            </a:r>
            <a:r>
              <a:rPr lang="ru-RU" sz="1600" b="1" dirty="0" smtClean="0">
                <a:solidFill>
                  <a:srgbClr val="002060"/>
                </a:solidFill>
              </a:rPr>
              <a:t>.);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</a:rPr>
              <a:t>Стратегия </a:t>
            </a:r>
            <a:r>
              <a:rPr lang="ru-RU" sz="1600" b="1" dirty="0">
                <a:solidFill>
                  <a:srgbClr val="002060"/>
                </a:solidFill>
              </a:rPr>
              <a:t>национальной безопасности </a:t>
            </a:r>
            <a:r>
              <a:rPr lang="ru-RU" sz="1600" b="1" dirty="0" smtClean="0">
                <a:solidFill>
                  <a:srgbClr val="002060"/>
                </a:solidFill>
              </a:rPr>
              <a:t>(декабрь </a:t>
            </a:r>
            <a:r>
              <a:rPr lang="ru-RU" sz="1600" b="1" dirty="0">
                <a:solidFill>
                  <a:srgbClr val="002060"/>
                </a:solidFill>
              </a:rPr>
              <a:t>2015 г</a:t>
            </a:r>
            <a:r>
              <a:rPr lang="ru-RU" sz="1600" b="1" dirty="0" smtClean="0">
                <a:solidFill>
                  <a:srgbClr val="002060"/>
                </a:solidFill>
              </a:rPr>
              <a:t>.);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600" b="1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</a:rPr>
              <a:t>Указ </a:t>
            </a:r>
            <a:r>
              <a:rPr lang="ru-RU" sz="1600" b="1" dirty="0">
                <a:solidFill>
                  <a:srgbClr val="002060"/>
                </a:solidFill>
              </a:rPr>
              <a:t>Президента </a:t>
            </a:r>
            <a:r>
              <a:rPr lang="ru-RU" sz="1600" b="1" dirty="0" smtClean="0">
                <a:solidFill>
                  <a:srgbClr val="002060"/>
                </a:solidFill>
              </a:rPr>
              <a:t>РФ №204 </a:t>
            </a:r>
            <a:r>
              <a:rPr lang="ru-RU" sz="1600" b="1" dirty="0">
                <a:solidFill>
                  <a:srgbClr val="002060"/>
                </a:solidFill>
              </a:rPr>
              <a:t>от 07.05.2018 г. </a:t>
            </a:r>
            <a:r>
              <a:rPr lang="ru-RU" sz="1600" b="1" dirty="0" smtClean="0">
                <a:solidFill>
                  <a:srgbClr val="002060"/>
                </a:solidFill>
              </a:rPr>
              <a:t>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«</a:t>
            </a:r>
            <a:r>
              <a:rPr lang="ru-RU" sz="1600" b="1" dirty="0">
                <a:solidFill>
                  <a:srgbClr val="C00000"/>
                </a:solidFill>
              </a:rPr>
              <a:t>1. Правительству Российской Федерации обеспечить достижение следующих национальных целей развития Российской Федерации на период до 2024 года: … е) ускорение технологического развития Российской Федерации, увеличение количества организаций, осуществляющих технологические инновации, до 50 процентов от их общего числа;</a:t>
            </a:r>
            <a:r>
              <a:rPr lang="ru-RU" sz="1600" b="1" dirty="0">
                <a:solidFill>
                  <a:srgbClr val="002060"/>
                </a:solidFill>
              </a:rPr>
              <a:t> …».</a:t>
            </a:r>
            <a:endParaRPr lang="ru-RU" sz="1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3508" y="3754216"/>
            <a:ext cx="87089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b="1" dirty="0" smtClean="0">
                <a:solidFill>
                  <a:srgbClr val="002060"/>
                </a:solidFill>
              </a:rPr>
              <a:t>В </a:t>
            </a:r>
            <a:r>
              <a:rPr lang="ru-RU" sz="1600" b="1" dirty="0">
                <a:solidFill>
                  <a:srgbClr val="002060"/>
                </a:solidFill>
              </a:rPr>
              <a:t>качестве целевых индикаторов определена </a:t>
            </a:r>
            <a:r>
              <a:rPr lang="ru-RU" sz="1600" b="1" dirty="0" smtClean="0">
                <a:solidFill>
                  <a:srgbClr val="002060"/>
                </a:solidFill>
              </a:rPr>
              <a:t>необходимость: </a:t>
            </a:r>
            <a:r>
              <a:rPr lang="ru-RU" sz="1600" b="1" dirty="0">
                <a:solidFill>
                  <a:srgbClr val="002060"/>
                </a:solidFill>
              </a:rPr>
              <a:t>«</a:t>
            </a:r>
            <a:r>
              <a:rPr lang="ru-RU" sz="1600" b="1" dirty="0">
                <a:solidFill>
                  <a:srgbClr val="C00000"/>
                </a:solidFill>
              </a:rPr>
              <a:t>опережающего увеличения внутренних затрат на научные исследования и разработки за счёт всех источников по сравнению с ростом валового внутреннего продукта страны</a:t>
            </a:r>
            <a:r>
              <a:rPr lang="ru-RU" sz="1600" b="1" dirty="0">
                <a:solidFill>
                  <a:srgbClr val="002060"/>
                </a:solidFill>
              </a:rPr>
              <a:t> …».</a:t>
            </a:r>
          </a:p>
        </p:txBody>
      </p:sp>
    </p:spTree>
    <p:extLst>
      <p:ext uri="{BB962C8B-B14F-4D97-AF65-F5344CB8AC3E}">
        <p14:creationId xmlns:p14="http://schemas.microsoft.com/office/powerpoint/2010/main" val="18095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20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36922"/>
            <a:ext cx="5949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План реализации Программы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392229"/>
              </p:ext>
            </p:extLst>
          </p:nvPr>
        </p:nvGraphicFramePr>
        <p:xfrm>
          <a:off x="107504" y="836391"/>
          <a:ext cx="8856984" cy="4255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4451">
                  <a:extLst>
                    <a:ext uri="{9D8B030D-6E8A-4147-A177-3AD203B41FA5}">
                      <a16:colId xmlns:a16="http://schemas.microsoft.com/office/drawing/2014/main" val="3242499922"/>
                    </a:ext>
                  </a:extLst>
                </a:gridCol>
                <a:gridCol w="5402213">
                  <a:extLst>
                    <a:ext uri="{9D8B030D-6E8A-4147-A177-3AD203B41FA5}">
                      <a16:colId xmlns:a16="http://schemas.microsoft.com/office/drawing/2014/main" val="3231156513"/>
                    </a:ext>
                  </a:extLst>
                </a:gridCol>
                <a:gridCol w="1390578">
                  <a:extLst>
                    <a:ext uri="{9D8B030D-6E8A-4147-A177-3AD203B41FA5}">
                      <a16:colId xmlns:a16="http://schemas.microsoft.com/office/drawing/2014/main" val="479334923"/>
                    </a:ext>
                  </a:extLst>
                </a:gridCol>
                <a:gridCol w="1489742">
                  <a:extLst>
                    <a:ext uri="{9D8B030D-6E8A-4147-A177-3AD203B41FA5}">
                      <a16:colId xmlns:a16="http://schemas.microsoft.com/office/drawing/2014/main" val="2618160251"/>
                    </a:ext>
                  </a:extLst>
                </a:gridCol>
              </a:tblGrid>
              <a:tr h="321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№ п/п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Наименование задачи, результата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Срок реализации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Ответственный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403541"/>
                  </a:ext>
                </a:extLst>
              </a:tr>
              <a:tr h="16063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Задача 1. Организационное обеспечение деятельности Центра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464186"/>
                  </a:ext>
                </a:extLst>
              </a:tr>
              <a:tr h="2159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1.1.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Создана база данных предприятий, состоящая не менее чем из 300 предприятий. Обеспечено ее стабильное пополнение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Ежемесячно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Давыдова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А.А.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Демидова О.С.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706867"/>
                  </a:ext>
                </a:extLst>
              </a:tr>
              <a:tr h="321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1.2.1.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Подготовлены раздаточные материалы для клиентов, содержащие информацию об услугах и результатах работы ЦТиКТ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31.10.2018 г.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Колмогоров А.А.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80699"/>
                  </a:ext>
                </a:extLst>
              </a:tr>
              <a:tr h="16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1.2.2.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Актуализированы раздаточные материалы: презентация, буклет и др.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Один раз в квартал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Колмогоров А.А.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603016"/>
                  </a:ext>
                </a:extLst>
              </a:tr>
              <a:tr h="2655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1.3.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Расширена база данных предприятий Вологодской области до 500 ед.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28.02.2019 г.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Колмогоров А.А.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Давыдова А.А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805888"/>
                  </a:ext>
                </a:extLst>
              </a:tr>
              <a:tr h="16063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Задача 2. Развитие деятельности по привлечению безвозмездных средств, подготовка бизнес-планов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669710"/>
                  </a:ext>
                </a:extLst>
              </a:tr>
              <a:tr h="642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2.1.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Осуществлен сбор актуальной информации по результатам мониторинга сайтов организаций и министерств, предоставляющих меры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поддержки,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с целью своевременного информирования о сроках проведения конкурсов.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Еженедельно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Давыдова А.А.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750256"/>
                  </a:ext>
                </a:extLst>
              </a:tr>
              <a:tr h="16063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Задача 3. Развитие направления «Производственный и управленческий консалтинг»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766478"/>
                  </a:ext>
                </a:extLst>
              </a:tr>
              <a:tr h="321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3.1.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Разработан алгоритм работы с предприятиями по оказанию услуг по производственному консалтингу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31.10.2018 г.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Колмогоров А.А.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076041"/>
                  </a:ext>
                </a:extLst>
              </a:tr>
              <a:tr h="16063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Задача 4. Развитие направления «</a:t>
                      </a: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IT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-консалтинг»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198811"/>
                  </a:ext>
                </a:extLst>
              </a:tr>
              <a:tr h="321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4.1.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Разработан алгоритм работы с предприятиями по оказанию услуг по производственному консалтингу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31.10.2018 г.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Колмогоров А.А.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330170"/>
                  </a:ext>
                </a:extLst>
              </a:tr>
              <a:tr h="16063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Задача 5. Развитие направления «Оказание инжиниринговых услуг»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133884"/>
                  </a:ext>
                </a:extLst>
              </a:tr>
              <a:tr h="321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5.1.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Разработан алгоритм работы с предприятиями по оказанию услуг в области инжиниринга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31.10.2020 г.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Колмогоров А.А.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638" marR="436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751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21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21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36922"/>
            <a:ext cx="5949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Целевые индикаторы </a:t>
            </a:r>
            <a:r>
              <a:rPr lang="ru-RU" sz="2200" b="1" dirty="0" smtClean="0">
                <a:solidFill>
                  <a:srgbClr val="002060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развития, тыс. руб.</a:t>
            </a:r>
            <a:endParaRPr lang="ru-RU" sz="2200" b="1" dirty="0">
              <a:solidFill>
                <a:srgbClr val="002060"/>
              </a:solidFill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60572"/>
              </p:ext>
            </p:extLst>
          </p:nvPr>
        </p:nvGraphicFramePr>
        <p:xfrm>
          <a:off x="107504" y="915566"/>
          <a:ext cx="8856986" cy="3540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051">
                  <a:extLst>
                    <a:ext uri="{9D8B030D-6E8A-4147-A177-3AD203B41FA5}">
                      <a16:colId xmlns:a16="http://schemas.microsoft.com/office/drawing/2014/main" val="3734774184"/>
                    </a:ext>
                  </a:extLst>
                </a:gridCol>
                <a:gridCol w="2308247">
                  <a:extLst>
                    <a:ext uri="{9D8B030D-6E8A-4147-A177-3AD203B41FA5}">
                      <a16:colId xmlns:a16="http://schemas.microsoft.com/office/drawing/2014/main" val="395547396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097003071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1219213303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2441188899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3873977626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2544907157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2969523451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1990801313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3978153690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251282629"/>
                    </a:ext>
                  </a:extLst>
                </a:gridCol>
              </a:tblGrid>
              <a:tr h="468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№ п/п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Направление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работ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2018 г. (ожидаемые по факту)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2019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2020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2021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2022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2023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2024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2025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Итог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361290"/>
                  </a:ext>
                </a:extLst>
              </a:tr>
              <a:tr h="351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Привлечение безвозмездных средств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1400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8000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8000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8000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8000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8000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8000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8000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57400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034582"/>
                  </a:ext>
                </a:extLst>
              </a:tr>
              <a:tr h="468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Подготовка бизнес-планов для организаций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220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13720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738099"/>
                  </a:ext>
                </a:extLst>
              </a:tr>
              <a:tr h="585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Оформление прав на интеллектуальную собственность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–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1450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89992"/>
                  </a:ext>
                </a:extLst>
              </a:tr>
              <a:tr h="585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4.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Привлечение возвратных средств на льготных условиях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22000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992256"/>
                  </a:ext>
                </a:extLst>
              </a:tr>
              <a:tr h="468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Управленческий и производственный консалтинг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–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250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600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1400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1200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1600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1600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1600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8250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303765"/>
                  </a:ext>
                </a:extLst>
              </a:tr>
              <a:tr h="234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6.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Инжиниринговые услуги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–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–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1300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1200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1600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1600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1600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7600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233315"/>
                  </a:ext>
                </a:extLst>
              </a:tr>
              <a:tr h="1170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7.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ИТ-консалтинг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–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–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–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400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2000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532033"/>
                  </a:ext>
                </a:extLst>
              </a:tr>
              <a:tr h="117037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Итого: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3889" marR="438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3120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12300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13000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15000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15000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18000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18000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18000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112420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3889" marR="438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953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30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22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36922"/>
            <a:ext cx="75243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Ключевые индикаторы оценки деятельности Центра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63879"/>
              </p:ext>
            </p:extLst>
          </p:nvPr>
        </p:nvGraphicFramePr>
        <p:xfrm>
          <a:off x="179508" y="976948"/>
          <a:ext cx="8856991" cy="3825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724">
                  <a:extLst>
                    <a:ext uri="{9D8B030D-6E8A-4147-A177-3AD203B41FA5}">
                      <a16:colId xmlns:a16="http://schemas.microsoft.com/office/drawing/2014/main" val="3634138855"/>
                    </a:ext>
                  </a:extLst>
                </a:gridCol>
                <a:gridCol w="2985656">
                  <a:extLst>
                    <a:ext uri="{9D8B030D-6E8A-4147-A177-3AD203B41FA5}">
                      <a16:colId xmlns:a16="http://schemas.microsoft.com/office/drawing/2014/main" val="301602058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813999160"/>
                    </a:ext>
                  </a:extLst>
                </a:gridCol>
                <a:gridCol w="534917">
                  <a:extLst>
                    <a:ext uri="{9D8B030D-6E8A-4147-A177-3AD203B41FA5}">
                      <a16:colId xmlns:a16="http://schemas.microsoft.com/office/drawing/2014/main" val="2702032639"/>
                    </a:ext>
                  </a:extLst>
                </a:gridCol>
                <a:gridCol w="534917">
                  <a:extLst>
                    <a:ext uri="{9D8B030D-6E8A-4147-A177-3AD203B41FA5}">
                      <a16:colId xmlns:a16="http://schemas.microsoft.com/office/drawing/2014/main" val="1868361021"/>
                    </a:ext>
                  </a:extLst>
                </a:gridCol>
                <a:gridCol w="534917">
                  <a:extLst>
                    <a:ext uri="{9D8B030D-6E8A-4147-A177-3AD203B41FA5}">
                      <a16:colId xmlns:a16="http://schemas.microsoft.com/office/drawing/2014/main" val="1864174731"/>
                    </a:ext>
                  </a:extLst>
                </a:gridCol>
                <a:gridCol w="534917">
                  <a:extLst>
                    <a:ext uri="{9D8B030D-6E8A-4147-A177-3AD203B41FA5}">
                      <a16:colId xmlns:a16="http://schemas.microsoft.com/office/drawing/2014/main" val="1835881612"/>
                    </a:ext>
                  </a:extLst>
                </a:gridCol>
                <a:gridCol w="534917">
                  <a:extLst>
                    <a:ext uri="{9D8B030D-6E8A-4147-A177-3AD203B41FA5}">
                      <a16:colId xmlns:a16="http://schemas.microsoft.com/office/drawing/2014/main" val="2745888600"/>
                    </a:ext>
                  </a:extLst>
                </a:gridCol>
                <a:gridCol w="534917">
                  <a:extLst>
                    <a:ext uri="{9D8B030D-6E8A-4147-A177-3AD203B41FA5}">
                      <a16:colId xmlns:a16="http://schemas.microsoft.com/office/drawing/2014/main" val="1478850435"/>
                    </a:ext>
                  </a:extLst>
                </a:gridCol>
                <a:gridCol w="534917">
                  <a:extLst>
                    <a:ext uri="{9D8B030D-6E8A-4147-A177-3AD203B41FA5}">
                      <a16:colId xmlns:a16="http://schemas.microsoft.com/office/drawing/2014/main" val="314860488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01689387"/>
                    </a:ext>
                  </a:extLst>
                </a:gridCol>
              </a:tblGrid>
              <a:tr h="399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№ п/п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Индикаторы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2018 г. (ожидаемые по факту)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2019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2020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2021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2022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2023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2024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2025 г.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Итог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416768"/>
                  </a:ext>
                </a:extLst>
              </a:tr>
              <a:tr h="99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Объем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поступлений, тыс. руб.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3120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12300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13000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15000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15000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18000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18000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18000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112420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6087"/>
                  </a:ext>
                </a:extLst>
              </a:tr>
              <a:tr h="299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Количество реализованных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проектов, ед.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22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26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30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31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36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36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36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124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564839"/>
                  </a:ext>
                </a:extLst>
              </a:tr>
              <a:tr h="199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3.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Количество клиентов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центра, ед.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40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80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120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120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120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130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140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150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150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06518"/>
                  </a:ext>
                </a:extLst>
              </a:tr>
              <a:tr h="199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4.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Численность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сотрудников, чел.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8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438902"/>
                  </a:ext>
                </a:extLst>
              </a:tr>
              <a:tr h="299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5.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Доля высококвалифицированных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специалистов, %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33,3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28,6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42,9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42,9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50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50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50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50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515400"/>
                  </a:ext>
                </a:extLst>
              </a:tr>
              <a:tr h="299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6.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Число привлеченных сотрудников (по договорам ГПХ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), чел.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358713"/>
                  </a:ext>
                </a:extLst>
              </a:tr>
              <a:tr h="299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7.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Производительность (штатных, без учета привлеченных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) тыс. руб. / чел.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624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2050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1857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2143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2143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2250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2250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2250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–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294913"/>
                  </a:ext>
                </a:extLst>
              </a:tr>
              <a:tr h="399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8.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Количество пройденных курсов повышения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квалификации, ед.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549167"/>
                  </a:ext>
                </a:extLst>
              </a:tr>
              <a:tr h="499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9.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Количество используемых в деятельности Центра информационных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продуктов, ед. 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14882"/>
                  </a:ext>
                </a:extLst>
              </a:tr>
              <a:tr h="399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10.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Доля Центра в объеме привлеченных на предприятия региона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средств, %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15,0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18,0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18,0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20,0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20,0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25,0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25,0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25,0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–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7435" marR="37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177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54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1977684"/>
            <a:ext cx="7776865" cy="91701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03469" y="2130991"/>
            <a:ext cx="8208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Благодарю за внимание!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82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-35620" y="41703"/>
            <a:ext cx="8928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3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341563" y="955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766155"/>
            <a:ext cx="87129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Цели: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Обеспечение присутствия Российской Федерации в числе пяти ведущих стран мира, осуществляющих научные исследования и разработки в областях, определяемых приоритетами научно-технологического развития.</a:t>
            </a:r>
          </a:p>
          <a:p>
            <a:pPr algn="just">
              <a:defRPr/>
            </a:pP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Обеспечение привлекательности работы в Российской Федерации для российских и зарубежных ведущих учёных и молодых перспективных 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исследователей</a:t>
            </a: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defRPr/>
            </a:pP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Опережающее увеличение внутренних затрат на научные исследования и разработки за счёт всех источников по сравнению с ростом валового 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внутреннего </a:t>
            </a: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продукта страны.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35620" y="136922"/>
            <a:ext cx="76468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Calibri" pitchFamily="34" charset="0"/>
              </a:rPr>
              <a:t>Проект Национального проекта (программы) «Наука»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989086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Структура национального </a:t>
            </a: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проекта: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Развитие </a:t>
            </a: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научной и научно-производственной 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кооперации.</a:t>
            </a:r>
            <a:endParaRPr lang="ru-RU" sz="1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Развитие </a:t>
            </a: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передовой инфраструктуры для проведения исследований и разработок в Российской 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Федерации.</a:t>
            </a:r>
            <a:endParaRPr lang="ru-RU" sz="1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Развитие </a:t>
            </a: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кадрового потенциала в сфере исследований и 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разработок.</a:t>
            </a:r>
            <a:endParaRPr lang="ru-RU" sz="1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2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-35620" y="41703"/>
            <a:ext cx="8928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4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341563" y="955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766155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Уровень инновационной активности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/>
            </a:pPr>
            <a:endParaRPr lang="ru-RU" sz="1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435846"/>
            <a:ext cx="8784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Проблема: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компании не заинтересованы в реализации перспективных научно-технологических наработок, а те, кто заинтересован, чаще всего, не имеет для этого достаточных ресурсов. </a:t>
            </a:r>
            <a:endParaRPr lang="ru-RU" sz="16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Это </a:t>
            </a: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значительной степени тормозит решение задач повышения эффективности функционирования промышленности, 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повышения </a:t>
            </a: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вклада обрабатывающих производств в ВВП.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177509"/>
              </p:ext>
            </p:extLst>
          </p:nvPr>
        </p:nvGraphicFramePr>
        <p:xfrm>
          <a:off x="421196" y="1154421"/>
          <a:ext cx="8229600" cy="1677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4642">
                  <a:extLst>
                    <a:ext uri="{9D8B030D-6E8A-4147-A177-3AD203B41FA5}">
                      <a16:colId xmlns:a16="http://schemas.microsoft.com/office/drawing/2014/main" val="3164861667"/>
                    </a:ext>
                  </a:extLst>
                </a:gridCol>
                <a:gridCol w="780322">
                  <a:extLst>
                    <a:ext uri="{9D8B030D-6E8A-4147-A177-3AD203B41FA5}">
                      <a16:colId xmlns:a16="http://schemas.microsoft.com/office/drawing/2014/main" val="3794691868"/>
                    </a:ext>
                  </a:extLst>
                </a:gridCol>
                <a:gridCol w="780322">
                  <a:extLst>
                    <a:ext uri="{9D8B030D-6E8A-4147-A177-3AD203B41FA5}">
                      <a16:colId xmlns:a16="http://schemas.microsoft.com/office/drawing/2014/main" val="466263620"/>
                    </a:ext>
                  </a:extLst>
                </a:gridCol>
                <a:gridCol w="780322">
                  <a:extLst>
                    <a:ext uri="{9D8B030D-6E8A-4147-A177-3AD203B41FA5}">
                      <a16:colId xmlns:a16="http://schemas.microsoft.com/office/drawing/2014/main" val="1522507680"/>
                    </a:ext>
                  </a:extLst>
                </a:gridCol>
                <a:gridCol w="780322">
                  <a:extLst>
                    <a:ext uri="{9D8B030D-6E8A-4147-A177-3AD203B41FA5}">
                      <a16:colId xmlns:a16="http://schemas.microsoft.com/office/drawing/2014/main" val="773319188"/>
                    </a:ext>
                  </a:extLst>
                </a:gridCol>
                <a:gridCol w="780322">
                  <a:extLst>
                    <a:ext uri="{9D8B030D-6E8A-4147-A177-3AD203B41FA5}">
                      <a16:colId xmlns:a16="http://schemas.microsoft.com/office/drawing/2014/main" val="757916758"/>
                    </a:ext>
                  </a:extLst>
                </a:gridCol>
                <a:gridCol w="775383">
                  <a:extLst>
                    <a:ext uri="{9D8B030D-6E8A-4147-A177-3AD203B41FA5}">
                      <a16:colId xmlns:a16="http://schemas.microsoft.com/office/drawing/2014/main" val="953292571"/>
                    </a:ext>
                  </a:extLst>
                </a:gridCol>
                <a:gridCol w="1507965">
                  <a:extLst>
                    <a:ext uri="{9D8B030D-6E8A-4147-A177-3AD203B41FA5}">
                      <a16:colId xmlns:a16="http://schemas.microsoft.com/office/drawing/2014/main" val="1461762123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Страна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2006 г.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2008 г.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2010 г.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2012 г.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2014 г.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2016 г.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2016 – 2006 гг.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027533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Германия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72,8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69,7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71,8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64,2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66,9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67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-5,8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299707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Великобритания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44,4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43,7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–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32,7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50,3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60,2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15,8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503259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Франция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36,1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–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40,1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34,3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53,4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56,4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20,3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216857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Италия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37,5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37,3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</a:rPr>
                        <a:t>43,8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40,4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56,1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2060"/>
                          </a:solidFill>
                          <a:effectLst/>
                        </a:rPr>
                        <a:t>48,7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effectLst/>
                        </a:rPr>
                        <a:t>11,2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178801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</a:rPr>
                        <a:t>Россия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9,9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9,3</a:t>
                      </a:r>
                    </a:p>
                  </a:txBody>
                  <a:tcPr marL="58420" marR="584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10,3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9,9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336881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</a:rPr>
                        <a:t>Вологодская область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8,9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7,6</a:t>
                      </a:r>
                    </a:p>
                  </a:txBody>
                  <a:tcPr marL="58420" marR="584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7,4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7,3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5,6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54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53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549" y="-13090"/>
            <a:ext cx="89281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ru-RU" sz="2200" b="1" dirty="0">
                <a:solidFill>
                  <a:srgbClr val="002060"/>
                </a:solidFill>
              </a:rPr>
              <a:t>Роль центров трансфера и коммерциализации технологий </a:t>
            </a:r>
            <a:endParaRPr lang="ru-RU" sz="2200" b="1" dirty="0" smtClean="0">
              <a:solidFill>
                <a:srgbClr val="002060"/>
              </a:solidFill>
            </a:endParaRPr>
          </a:p>
          <a:p>
            <a:r>
              <a:rPr lang="ru-RU" sz="2200" b="1" dirty="0" smtClean="0">
                <a:solidFill>
                  <a:srgbClr val="002060"/>
                </a:solidFill>
              </a:rPr>
              <a:t>в </a:t>
            </a:r>
            <a:r>
              <a:rPr lang="ru-RU" sz="2200" b="1" dirty="0">
                <a:solidFill>
                  <a:srgbClr val="002060"/>
                </a:solidFill>
              </a:rPr>
              <a:t>экономике и обзор их деятельности в России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49569" y="-1309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5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752694"/>
              </p:ext>
            </p:extLst>
          </p:nvPr>
        </p:nvGraphicFramePr>
        <p:xfrm>
          <a:off x="107504" y="771550"/>
          <a:ext cx="8928993" cy="42858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120">
                  <a:extLst>
                    <a:ext uri="{9D8B030D-6E8A-4147-A177-3AD203B41FA5}">
                      <a16:colId xmlns:a16="http://schemas.microsoft.com/office/drawing/2014/main" val="52371857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12396311"/>
                    </a:ext>
                  </a:extLst>
                </a:gridCol>
                <a:gridCol w="6645649">
                  <a:extLst>
                    <a:ext uri="{9D8B030D-6E8A-4147-A177-3AD203B41FA5}">
                      <a16:colId xmlns:a16="http://schemas.microsoft.com/office/drawing/2014/main" val="609094708"/>
                    </a:ext>
                  </a:extLst>
                </a:gridCol>
              </a:tblGrid>
              <a:tr h="22805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№ 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Центр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Цель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257886"/>
                  </a:ext>
                </a:extLst>
              </a:tr>
              <a:tr h="37333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1.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</a:rPr>
                        <a:t>ЦТиКТ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при НИУ МИЭТ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активизация процесса коммерциализации результатов научных исследований, которые проводятся в подразделениях НИУ МИЭТ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955018"/>
                  </a:ext>
                </a:extLst>
              </a:tr>
              <a:tr h="37333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2.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</a:rPr>
                        <a:t>ЦТиКТ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при </a:t>
                      </a: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СПбГЭТУ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 «ЛЭТИ»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активизация процесса коммерциализации результатов научных исследований, которые проводятся в подразделениях СПбГЭТУ «ЛЭТИ».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77750"/>
                  </a:ext>
                </a:extLst>
              </a:tr>
              <a:tr h="56000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3.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</a:rPr>
                        <a:t>ЦТиКТ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при ФГБОУ ВО «Башкирский </a:t>
                      </a: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</a:rPr>
                        <a:t>государ-ственный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университет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коммерциализация результатов научных исследований и разработок и содействие интеграции науки и бизнеса, оказание помощи в более эффективном использования объектов интеллектуальной собственности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684976"/>
                  </a:ext>
                </a:extLst>
              </a:tr>
              <a:tr h="78433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4.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</a:rPr>
                        <a:t>ЦТиКТ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при Сибирском государственном 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меди-</a:t>
                      </a: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</a:rPr>
                        <a:t>цинском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университете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развитие инновационной деятельности в </a:t>
                      </a: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СибГМУ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, создание условий для эффективного управления результатами интеллектуальной деятельности и обеспечения трансфера технологий и разработок в интересах </a:t>
                      </a: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СибГМУ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, его 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работников, 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а также оказания консалтингового и научно-технического сервиса в инновационной сфере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94635"/>
                  </a:ext>
                </a:extLst>
              </a:tr>
              <a:tr h="74666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5.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</a:rPr>
                        <a:t>ЦТиКТ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при ФГБНУ 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«ФИЦ 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«Красноярский научный центр» 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СО 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РАН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развитие инновационной деятельности в ФИЦ, создание условий для эффективного управления результатами интеллектуальной деятельности и обеспечения трансфера технологий и разработок, а также оказания консалтингового и научно-технического сервиса в инновационной сфере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732065"/>
                  </a:ext>
                </a:extLst>
              </a:tr>
              <a:tr h="37333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6.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Центр коммерциализации технологий НИТУ </a:t>
                      </a: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МИСиС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формирование устойчивой и эффективной системы коммерциализации технологий в НИТУ «</a:t>
                      </a: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</a:rPr>
                        <a:t>МИСиС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» для научно-технического и экономического развития 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</a:rPr>
                        <a:t>университета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0752"/>
                  </a:ext>
                </a:extLst>
              </a:tr>
              <a:tr h="37333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7.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Центр трансфера технологий САФУ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формирование устойчивой и эффективной системы коммерциализации технологий в САФУ для научно-технического и экономического развития университета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57" marR="41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284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2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6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051" y="843558"/>
            <a:ext cx="86410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Ключевые </a:t>
            </a:r>
            <a:r>
              <a:rPr lang="ru-RU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направления </a:t>
            </a:r>
            <a:r>
              <a:rPr lang="ru-RU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деятельности</a:t>
            </a:r>
            <a:r>
              <a:rPr lang="ru-RU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коммерциализация научно-технических разработок и научных </a:t>
            </a: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исследований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поиск технологических и финансовых партнеров, управление </a:t>
            </a: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интеллектуальной 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собственностью, лицензионное производство. </a:t>
            </a:r>
            <a:endParaRPr lang="ru-RU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Основной </a:t>
            </a:r>
            <a:r>
              <a:rPr lang="ru-RU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принцип </a:t>
            </a:r>
            <a:r>
              <a:rPr lang="ru-RU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работы:</a:t>
            </a: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прямой выход на клиента посредством предварительных переговоров и встреч, обсуждений по предлагаемому проекту. </a:t>
            </a:r>
            <a:endParaRPr lang="ru-RU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Как правило </a:t>
            </a:r>
            <a:r>
              <a:rPr lang="ru-RU" b="1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ЦТиКТ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создаются под реализацию инновационных проектов конкретных организаций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университетов, а также НИИ. 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Формат посредничества 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между разработчиками технологий и крупными заказчиками (</a:t>
            </a:r>
            <a:r>
              <a:rPr lang="ru-RU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Госкорпорация</a:t>
            </a: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b="1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Росатом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», ОАО «РЖД», Фонд «</a:t>
            </a:r>
            <a:r>
              <a:rPr lang="ru-RU" b="1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Сколково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», НАИКС, </a:t>
            </a:r>
            <a:r>
              <a:rPr lang="ru-RU" b="1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Госкорпорация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«Роснефть» и др.) путем реализации совместных «дорожных карт</a:t>
            </a: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».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549" y="-13090"/>
            <a:ext cx="89281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ru-RU" sz="2200" b="1" dirty="0">
                <a:solidFill>
                  <a:srgbClr val="002060"/>
                </a:solidFill>
              </a:rPr>
              <a:t>Роль центров трансфера и коммерциализации технологий </a:t>
            </a:r>
            <a:endParaRPr lang="ru-RU" sz="2200" b="1" dirty="0" smtClean="0">
              <a:solidFill>
                <a:srgbClr val="002060"/>
              </a:solidFill>
            </a:endParaRPr>
          </a:p>
          <a:p>
            <a:r>
              <a:rPr lang="ru-RU" sz="2200" b="1" dirty="0" smtClean="0">
                <a:solidFill>
                  <a:srgbClr val="002060"/>
                </a:solidFill>
              </a:rPr>
              <a:t>в </a:t>
            </a:r>
            <a:r>
              <a:rPr lang="ru-RU" sz="2200" b="1" dirty="0">
                <a:solidFill>
                  <a:srgbClr val="002060"/>
                </a:solidFill>
              </a:rPr>
              <a:t>экономике и обзор их деятельности в России</a:t>
            </a:r>
          </a:p>
        </p:txBody>
      </p:sp>
    </p:spTree>
    <p:extLst>
      <p:ext uri="{BB962C8B-B14F-4D97-AF65-F5344CB8AC3E}">
        <p14:creationId xmlns:p14="http://schemas.microsoft.com/office/powerpoint/2010/main" val="32489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7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-36513" y="136922"/>
            <a:ext cx="8928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Роль ФГБУН </a:t>
            </a:r>
            <a:r>
              <a:rPr lang="ru-RU" sz="2200" b="1" dirty="0" err="1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ВолНЦ</a:t>
            </a:r>
            <a:r>
              <a:rPr lang="ru-RU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РАН и </a:t>
            </a:r>
            <a:r>
              <a:rPr lang="ru-RU" sz="2200" b="1" dirty="0" err="1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ЦТиКТ</a:t>
            </a:r>
            <a:r>
              <a:rPr lang="ru-RU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в экономике региона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702440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Вклад </a:t>
            </a:r>
            <a:r>
              <a:rPr lang="ru-RU" sz="16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ЦТиКТ</a:t>
            </a:r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достижение показателей </a:t>
            </a: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Стратегии-2030</a:t>
            </a:r>
            <a:endParaRPr lang="ru-RU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511681"/>
              </p:ext>
            </p:extLst>
          </p:nvPr>
        </p:nvGraphicFramePr>
        <p:xfrm>
          <a:off x="143508" y="1017870"/>
          <a:ext cx="8856984" cy="4074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421862018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881717588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652130305"/>
                    </a:ext>
                  </a:extLst>
                </a:gridCol>
              </a:tblGrid>
              <a:tr h="242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Задачи в сфере развития общего и дополнительного образования в рамках «Стратегии-2030»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Значения целевых индикаторов согласно «Стратегии-2030»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Вклад </a:t>
                      </a:r>
                      <a:r>
                        <a:rPr lang="ru-RU" sz="1100" dirty="0" err="1">
                          <a:solidFill>
                            <a:srgbClr val="002060"/>
                          </a:solidFill>
                          <a:effectLst/>
                        </a:rPr>
                        <a:t>ЦТиКТ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11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</a:rPr>
                        <a:t>ФГБУН </a:t>
                      </a:r>
                      <a:r>
                        <a:rPr lang="ru-RU" sz="1100" dirty="0" err="1">
                          <a:solidFill>
                            <a:srgbClr val="002060"/>
                          </a:solidFill>
                          <a:effectLst/>
                        </a:rPr>
                        <a:t>ВолНЦ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 РАН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583626"/>
                  </a:ext>
                </a:extLst>
              </a:tr>
              <a:tr h="4848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5.5.1.4.10. Создание и развитие инфраструктуры поддержки деятельности в сфере промышленности, в том числе современного инжиниринга, проектирования, испытаний и сертификации.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5.5.1.5.5. Рост числа используемых передовых производственных технологий не менее чем на 40% в 2030 г. по сравнению с 2015 г. – 2,5 тыс. ед.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2015 – 3; 2016 – 4; 2017 – 3;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План 2018 – 3;  2020 – 5; 2025 – 7; 2030 – 10. 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664980"/>
                  </a:ext>
                </a:extLst>
              </a:tr>
              <a:tr h="4848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5.5.1.4.11. Создание благоприятных условий и институтов модернизации для технического и технологического перевооружения субъектов деятельности в сфере промышленности.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5.5.1.5.2. Износ производственных фондов в промышленности в 2030 году ниже среднероссийского значения.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–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164978"/>
                  </a:ext>
                </a:extLst>
              </a:tr>
              <a:tr h="4848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5.5.1.4.12. Стимулирование субъектов деятельности в сфере промышленности к внедрению результатов интеллектуальной деятельности, освоению производства инновационной продукции.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5.5.1.5.5. Рост числа используемых передовых производственных технологий не менее чем на 40% в 2030 г. по сравнению с 2015 г. – 2,5 тыс. ед.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2015 – 3; 2016 – 4; 2017 – 3;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План 2018 – 3; 2020 – 5;    2025 – 7; 2030 – 10. 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663056"/>
                  </a:ext>
                </a:extLst>
              </a:tr>
              <a:tr h="888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5.5.1.4.13. Создание условий для развития </a:t>
                      </a:r>
                      <a:r>
                        <a:rPr lang="ru-RU" sz="1100" dirty="0" err="1">
                          <a:solidFill>
                            <a:srgbClr val="002060"/>
                          </a:solidFill>
                          <a:effectLst/>
                        </a:rPr>
                        <a:t>внутрирегионального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, межрегионального и международного сотрудничества субъектов деятельности в сфере промышленности, расположенных на территории 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</a:rPr>
                        <a:t>области...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5.5.1.5.7. Ежегодный прирост количества инвестиционных проектов промышленных организаций, реализуемых на территории индустриальных (промышленных) парков области, не менее 1 проекта ежегодно, 2015 г. – 5 проектов.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2015 – 0; 2016 – 1; 2017 – 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План 2018 – 0; 2020 – 1;    2025 – 2; 2030 – 2. 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939888"/>
                  </a:ext>
                </a:extLst>
              </a:tr>
              <a:tr h="808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5.5.1.4.16. Создание условий для активизации процессов внутриобластной кооперации и интеграции субъектов в сфере промышленности с образовательными, научными, финансовыми организациями, субъектами технологического 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</a:rPr>
                        <a:t>предпринимательства...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5.5.1.5.6. Прирост новых высокопроизводительных рабочих мест в промышленности в размере не менее чем 1,5% в среднем ежегодно, 2015 год – 52,7 тыс. мест.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2015 – 20; 2016 – 21;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2017 – 21;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C00000"/>
                          </a:solidFill>
                          <a:effectLst/>
                        </a:rPr>
                        <a:t>План 2018 – 23; 2020 – 25; 2025 – 30; 2030 – 40. 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0304" marR="3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54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59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8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0" y="136922"/>
            <a:ext cx="8928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Структура Программы</a:t>
            </a:r>
            <a:endParaRPr lang="ru-RU" sz="2200" b="1" dirty="0">
              <a:solidFill>
                <a:srgbClr val="00206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863590"/>
            <a:ext cx="84249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Текущее состояние и достигнутые результаты за 2005 – 2017 гг.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Результаты 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текущей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деятельности.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Анализ 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существующих направлений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деятельности.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SWOT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-анализ деятельности </a:t>
            </a:r>
            <a:r>
              <a:rPr lang="ru-RU" sz="2000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ЦТиКТ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Цель и задачи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деятельности.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Перспективные направления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деятельности.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Этапы развития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Программы.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План реализации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программы.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Целевые индикаторы развития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Центра.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63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73844"/>
          </a:xfrm>
        </p:spPr>
        <p:txBody>
          <a:bodyPr/>
          <a:lstStyle/>
          <a:p>
            <a:fld id="{17863DE8-B40D-41E4-B5DA-A4C49A4BF7E2}" type="slidenum">
              <a:rPr lang="ru-RU" sz="2000" b="1" smtClean="0">
                <a:solidFill>
                  <a:srgbClr val="002060"/>
                </a:solidFill>
              </a:rPr>
              <a:t>9</a:t>
            </a:fld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-11285" y="136922"/>
            <a:ext cx="8928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Результаты текущей деятельности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11474" y="804649"/>
            <a:ext cx="3820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Общая сумма </a:t>
            </a: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свыше </a:t>
            </a:r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142 млн. руб.</a:t>
            </a: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16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Создано </a:t>
            </a:r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 </a:t>
            </a: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МИП.</a:t>
            </a:r>
            <a:endParaRPr lang="ru-RU" sz="16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Сформировано </a:t>
            </a: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68 </a:t>
            </a:r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рабочих </a:t>
            </a: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мест.</a:t>
            </a:r>
            <a:endParaRPr lang="ru-RU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141685" y="208847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Информация о привлеченных для предприятий региона средствах </a:t>
            </a:r>
            <a:r>
              <a:rPr lang="ru-RU" sz="1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ЦТиКТ</a:t>
            </a:r>
            <a:r>
              <a:rPr lang="ru-RU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2008-2017 гг.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341362"/>
              </p:ext>
            </p:extLst>
          </p:nvPr>
        </p:nvGraphicFramePr>
        <p:xfrm>
          <a:off x="107505" y="2658060"/>
          <a:ext cx="4032447" cy="237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397">
                  <a:extLst>
                    <a:ext uri="{9D8B030D-6E8A-4147-A177-3AD203B41FA5}">
                      <a16:colId xmlns:a16="http://schemas.microsoft.com/office/drawing/2014/main" val="4227707051"/>
                    </a:ext>
                  </a:extLst>
                </a:gridCol>
                <a:gridCol w="1653775">
                  <a:extLst>
                    <a:ext uri="{9D8B030D-6E8A-4147-A177-3AD203B41FA5}">
                      <a16:colId xmlns:a16="http://schemas.microsoft.com/office/drawing/2014/main" val="4128817739"/>
                    </a:ext>
                  </a:extLst>
                </a:gridCol>
                <a:gridCol w="718425">
                  <a:extLst>
                    <a:ext uri="{9D8B030D-6E8A-4147-A177-3AD203B41FA5}">
                      <a16:colId xmlns:a16="http://schemas.microsoft.com/office/drawing/2014/main" val="1701926411"/>
                    </a:ext>
                  </a:extLst>
                </a:gridCol>
                <a:gridCol w="718425">
                  <a:extLst>
                    <a:ext uri="{9D8B030D-6E8A-4147-A177-3AD203B41FA5}">
                      <a16:colId xmlns:a16="http://schemas.microsoft.com/office/drawing/2014/main" val="228906998"/>
                    </a:ext>
                  </a:extLst>
                </a:gridCol>
                <a:gridCol w="718425">
                  <a:extLst>
                    <a:ext uri="{9D8B030D-6E8A-4147-A177-3AD203B41FA5}">
                      <a16:colId xmlns:a16="http://schemas.microsoft.com/office/drawing/2014/main" val="17686132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№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Индикатор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2008-2010 гг.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2011-2013 гг.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</a:rPr>
                        <a:t>2014-2017 гг.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730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Объем привлеченных средств, млн. руб.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14,8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27,9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99,1</a:t>
                      </a:r>
                      <a:endParaRPr lang="ru-RU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294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Среднегодовые значения, млн. руб.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4,9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9,3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33,0</a:t>
                      </a:r>
                      <a:endParaRPr lang="ru-RU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0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Всего привлеченных в экономику средств, млн. руб.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Н. д.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Н. д.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534,1</a:t>
                      </a:r>
                      <a:endParaRPr lang="ru-RU" sz="1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6700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Вклад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effectLst/>
                        </a:rPr>
                        <a:t>ЦТиКТ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 в привлечение средств на предприятия региона, %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–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–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18,55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918130"/>
                  </a:ext>
                </a:extLst>
              </a:tr>
            </a:tbl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363975"/>
              </p:ext>
            </p:extLst>
          </p:nvPr>
        </p:nvGraphicFramePr>
        <p:xfrm>
          <a:off x="4283968" y="2931790"/>
          <a:ext cx="4795664" cy="197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Visio" r:id="rId4" imgW="9634977" imgH="3962220" progId="Visio.Drawing.11">
                  <p:embed/>
                </p:oleObj>
              </mc:Choice>
              <mc:Fallback>
                <p:oleObj name="Visio" r:id="rId4" imgW="9634977" imgH="396222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931790"/>
                        <a:ext cx="4795664" cy="1972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395386" y="213484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Структура управления отделом проблем </a:t>
            </a:r>
            <a:r>
              <a:rPr lang="ru-RU" sz="1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научно-технологического развития </a:t>
            </a:r>
            <a:r>
              <a:rPr lang="ru-RU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 экономики знаний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508104" y="2792352"/>
            <a:ext cx="1368152" cy="20836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2606" y="762344"/>
            <a:ext cx="40713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создан </a:t>
            </a: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2005 </a:t>
            </a:r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</a:t>
            </a: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Привлечение </a:t>
            </a:r>
            <a:r>
              <a:rPr lang="ru-RU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льготных финансовых ресурсов 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осуществляется </a:t>
            </a: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2008 </a:t>
            </a:r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г. </a:t>
            </a:r>
            <a:endParaRPr lang="ru-RU" sz="16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Подготовлено и реализовано </a:t>
            </a:r>
            <a:r>
              <a:rPr lang="ru-RU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 проекта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352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4689</TotalTime>
  <Words>3029</Words>
  <Application>Microsoft Office PowerPoint</Application>
  <PresentationFormat>Экран (16:9)</PresentationFormat>
  <Paragraphs>629</Paragraphs>
  <Slides>23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Тема Office</vt:lpstr>
      <vt:lpstr>Visio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А. Мазилов</dc:creator>
  <cp:lastModifiedBy>hp</cp:lastModifiedBy>
  <cp:revision>266</cp:revision>
  <cp:lastPrinted>2018-04-04T09:04:40Z</cp:lastPrinted>
  <dcterms:created xsi:type="dcterms:W3CDTF">2017-04-12T14:16:17Z</dcterms:created>
  <dcterms:modified xsi:type="dcterms:W3CDTF">2018-10-30T08:25:12Z</dcterms:modified>
</cp:coreProperties>
</file>