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498" r:id="rId3"/>
    <p:sldId id="496" r:id="rId4"/>
    <p:sldId id="500" r:id="rId5"/>
    <p:sldId id="501" r:id="rId6"/>
    <p:sldId id="499" r:id="rId7"/>
    <p:sldId id="463" r:id="rId8"/>
    <p:sldId id="494" r:id="rId9"/>
    <p:sldId id="497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006600"/>
    <a:srgbClr val="FF9999"/>
    <a:srgbClr val="FF3300"/>
    <a:srgbClr val="FFD1D1"/>
    <a:srgbClr val="FF0000"/>
    <a:srgbClr val="FF9933"/>
    <a:srgbClr val="66CCFF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872" autoAdjust="0"/>
    <p:restoredTop sz="96374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351" cy="4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30" y="2"/>
            <a:ext cx="2946351" cy="4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 algn="r"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2F80E0B-130F-4D23-9B2D-07BC9947F955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376"/>
            <a:ext cx="2946351" cy="4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30" y="9427376"/>
            <a:ext cx="2946351" cy="4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fld id="{A880CC9D-9CE0-4D87-99DB-436930C16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200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946351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730" y="2"/>
            <a:ext cx="2946351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algn="r"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7D954BA-1DDF-46A6-A4DE-277482B77E01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4" tIns="45162" rIns="90324" bIns="451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930" y="4715273"/>
            <a:ext cx="5437821" cy="44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" y="9427376"/>
            <a:ext cx="2946351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730" y="9427376"/>
            <a:ext cx="2946351" cy="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2C5C7B8-8531-44E3-8749-CE0AFDE7A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81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1363"/>
            <a:ext cx="4968875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278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EEA8-C7BB-4A8E-B05A-90B2708CF5E2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C89C-96A1-45C2-9A57-B4B006C1A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0EC0-852E-4884-B7C2-E359986F52AF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8E9-B16F-4F4F-A331-DDAF81348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8E94-4D56-4F4C-96D7-6929916A49CA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B1-9357-4D46-8675-58AE360C5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5F3A-E449-436A-B5A1-E750E13E65E9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FABD-833F-44BB-85C6-5FD69B13C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B07-A0AD-4D47-A595-AE66D095C49A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9C81-7726-49FB-8D51-DD1B878B6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5001-772F-4577-8BDF-CEE911580A88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D476-FA90-46A2-9725-A06175C82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5A81-49BA-461F-AAF6-4984E223B92C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4F6C-1A02-4E3F-AC41-FA5371CD4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D684-AD06-4835-BE19-E67809D31E9A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8BEF-A522-496F-9ECF-C7A06A407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37D-B34E-4BE3-912D-68EC90760FA3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B021-885F-43D8-A93A-080C5EDB2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AB04-6264-4167-9CC9-751E3E961427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9282-8E52-4B06-B77A-510E92A40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7DE3-6342-4978-BB3E-B9DE3B2201AB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52B8-B504-4194-9F96-E898337C2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940B7-377D-476B-9A05-010F02B53D77}" type="datetime1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920B82-9E5F-4C8A-921A-5B3D77642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13383" y="2708920"/>
            <a:ext cx="83172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alibri" pitchFamily="34" charset="0"/>
              </a:rPr>
              <a:t>Публичные лекции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Calibri" pitchFamily="34" charset="0"/>
              </a:rPr>
              <a:t>ФГБУН «Вологодский научный центр РАН»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Мои рисунки\2013\12_декабрь-2013\19.12.2013 Визит Губанова\IMG_5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44416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Y:\Мои рисунки\2014\02_февраль-2014\06.02.2014 Визит Гринберга, День науки\IMG_67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" t="5455"/>
          <a:stretch/>
        </p:blipFill>
        <p:spPr bwMode="auto">
          <a:xfrm>
            <a:off x="4856133" y="1340767"/>
            <a:ext cx="3748315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3548" y="4041938"/>
            <a:ext cx="374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Сергей Семенович Губанов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профессор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6497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«Состояние и перспективы экономики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3770" y="4046714"/>
            <a:ext cx="3528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Руслан Семенович Гринберг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член-корреспондент РАН, доктор экономических наук, профессор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1800" y="4964975"/>
            <a:ext cx="4016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«Экономические модели современного мира: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общие закономерности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российская специфика»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960F663A-D6D3-4CCE-AED9-154482F30FD2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8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6798" y="4005064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C00000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Наталья Васильевна </a:t>
            </a:r>
            <a:r>
              <a:rPr lang="ru-RU" dirty="0" err="1"/>
              <a:t>Зубаревич</a:t>
            </a:r>
            <a:r>
              <a:rPr lang="ru-RU" dirty="0"/>
              <a:t> </a:t>
            </a:r>
          </a:p>
          <a:p>
            <a:r>
              <a:rPr lang="ru-RU" sz="1600" b="0" dirty="0"/>
              <a:t>доктор географических наук, </a:t>
            </a:r>
          </a:p>
          <a:p>
            <a:r>
              <a:rPr lang="ru-RU" sz="1600" b="0" dirty="0"/>
              <a:t>профессор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09F9AD2-68CD-44F1-868C-552F26418651}"/>
              </a:ext>
            </a:extLst>
          </p:cNvPr>
          <p:cNvSpPr txBox="1">
            <a:spLocks/>
          </p:cNvSpPr>
          <p:nvPr/>
        </p:nvSpPr>
        <p:spPr bwMode="auto">
          <a:xfrm>
            <a:off x="296530" y="5317877"/>
            <a:ext cx="424896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/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«Социально-экономическая </a:t>
            </a:r>
          </a:p>
          <a:p>
            <a:r>
              <a:rPr lang="ru-RU" dirty="0">
                <a:solidFill>
                  <a:srgbClr val="002060"/>
                </a:solidFill>
              </a:rPr>
              <a:t>ситуация в регионах России»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778" r="10000" b="11111"/>
          <a:stretch/>
        </p:blipFill>
        <p:spPr bwMode="auto">
          <a:xfrm>
            <a:off x="539552" y="1330053"/>
            <a:ext cx="3784679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0" b="4100"/>
          <a:stretch/>
        </p:blipFill>
        <p:spPr bwMode="auto">
          <a:xfrm>
            <a:off x="4862984" y="1330054"/>
            <a:ext cx="3744416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600228" y="4005064"/>
            <a:ext cx="4269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Виктор Меерович </a:t>
            </a:r>
            <a:r>
              <a:rPr lang="ru-RU" b="1" dirty="0" err="1">
                <a:solidFill>
                  <a:srgbClr val="C00000"/>
                </a:solidFill>
              </a:rPr>
              <a:t>Полтерович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академик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член-корреспондент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профессор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6244" y="5317878"/>
            <a:ext cx="439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«К новой модели экономического развития Российской Федерации»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5DA7F166-1A21-4928-9EB0-FF994AA473BD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seum.vscc.ac.ru/uploads/event_photo/2015/11/1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8000" r="17301" b="26601"/>
          <a:stretch/>
        </p:blipFill>
        <p:spPr bwMode="auto">
          <a:xfrm>
            <a:off x="511234" y="1291240"/>
            <a:ext cx="3834586" cy="25698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0481" y="5316470"/>
            <a:ext cx="396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«Системный кризис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выбор пути развития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07438"/>
            <a:ext cx="39639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Сергей Семенович Губанов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профессор</a:t>
            </a:r>
          </a:p>
        </p:txBody>
      </p:sp>
      <p:pic>
        <p:nvPicPr>
          <p:cNvPr id="2052" name="Picture 4" descr="http://museum.vscc.ac.ru/uploads/event_photo/2015/08/1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2862"/>
          <a:stretch/>
        </p:blipFill>
        <p:spPr bwMode="auto">
          <a:xfrm>
            <a:off x="4898322" y="1364768"/>
            <a:ext cx="3744416" cy="24962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952168" y="4107438"/>
            <a:ext cx="3854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Владимир Львович Квинт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иностранный член РАН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профессор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9569" y="5316469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Стратегирование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регионального развития»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D0C6D4CA-B6C0-4F58-925C-657A687E6535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831" y="4149080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Павел Александрович </a:t>
            </a:r>
            <a:r>
              <a:rPr lang="ru-RU" b="1" dirty="0" err="1">
                <a:solidFill>
                  <a:srgbClr val="C00000"/>
                </a:solidFill>
              </a:rPr>
              <a:t>Минакир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академик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член-корреспондент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профессор </a:t>
            </a:r>
          </a:p>
        </p:txBody>
      </p:sp>
      <p:pic>
        <p:nvPicPr>
          <p:cNvPr id="4098" name="Picture 2" descr="Y:\Мои рисунки\2015\04_апрель-2015\27.04.2015 визит Минакира\IMG_7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21068" r="5291" b="8385"/>
          <a:stretch/>
        </p:blipFill>
        <p:spPr bwMode="auto">
          <a:xfrm>
            <a:off x="536600" y="1313780"/>
            <a:ext cx="3744416" cy="25296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museum.vscc.ac.ru/uploads/event_photos/2015/08/1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8790" r="11826" b="18615"/>
          <a:stretch/>
        </p:blipFill>
        <p:spPr bwMode="auto">
          <a:xfrm>
            <a:off x="4871665" y="1313781"/>
            <a:ext cx="3745286" cy="25302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77247" y="4149080"/>
            <a:ext cx="3842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Михаил Константинович Горшков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академик РАН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философских наук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747" y="5257076"/>
            <a:ext cx="4081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«Актуальные проблемы современного российского общества: научные подходы и практика»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1DF66E6-09EC-4CD2-8C6C-7583639F1A70}"/>
              </a:ext>
            </a:extLst>
          </p:cNvPr>
          <p:cNvSpPr/>
          <p:nvPr/>
        </p:nvSpPr>
        <p:spPr>
          <a:xfrm>
            <a:off x="536600" y="52717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 «Восточный вектор экономической политики России»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xmlns="" id="{1FCB352B-79ED-441A-9478-37D4BDAAB3D6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411068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Петер </a:t>
            </a:r>
            <a:r>
              <a:rPr lang="ru-RU" b="1" dirty="0" err="1">
                <a:solidFill>
                  <a:srgbClr val="C00000"/>
                </a:solidFill>
              </a:rPr>
              <a:t>Оуй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719" y="5229200"/>
            <a:ext cx="36724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«Стратегия-2030: Россия XXI века»</a:t>
            </a:r>
          </a:p>
        </p:txBody>
      </p:sp>
      <p:pic>
        <p:nvPicPr>
          <p:cNvPr id="7" name="Picture 2" descr="X:\Мои рисунки\2017\06 Июнь 2017\20.06 Полтерович Атриум и Правительство\IMG_49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372" t="23726" r="23561" b="14780"/>
          <a:stretch/>
        </p:blipFill>
        <p:spPr bwMode="auto">
          <a:xfrm>
            <a:off x="545614" y="1330053"/>
            <a:ext cx="3778618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X:\Мои рисунки\2017\09 Сентябрь\05.09 Визит П. Оуй\IMG_11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3425" t="22380" r="17470" b="18378"/>
          <a:stretch/>
        </p:blipFill>
        <p:spPr bwMode="auto">
          <a:xfrm>
            <a:off x="4862983" y="1330053"/>
            <a:ext cx="3735403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08803" y="4105278"/>
            <a:ext cx="3971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Виктор Меерович </a:t>
            </a:r>
            <a:r>
              <a:rPr lang="ru-RU" b="1" dirty="0" err="1">
                <a:solidFill>
                  <a:srgbClr val="C00000"/>
                </a:solidFill>
              </a:rPr>
              <a:t>Полтерович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академик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член-корреспондент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профессор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C11637-F671-43E9-91CB-001E95E2056D}"/>
              </a:ext>
            </a:extLst>
          </p:cNvPr>
          <p:cNvSpPr/>
          <p:nvPr/>
        </p:nvSpPr>
        <p:spPr>
          <a:xfrm>
            <a:off x="4932040" y="4797152"/>
            <a:ext cx="388843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«Извлеченные уроки от проекта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dirty="0">
                <a:solidFill>
                  <a:srgbClr val="002060"/>
                </a:solidFill>
              </a:rPr>
              <a:t>SI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Drive</a:t>
            </a:r>
            <a:r>
              <a:rPr lang="ru-RU" dirty="0">
                <a:solidFill>
                  <a:srgbClr val="002060"/>
                </a:solidFill>
              </a:rPr>
              <a:t> в отношении социальных инноваций на рабочем месте»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778A878E-BFCA-48D3-AC18-5801AC71A274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1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03" y="4077072"/>
            <a:ext cx="4104456" cy="615553"/>
          </a:xfr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Виктор Борисович </a:t>
            </a:r>
            <a:r>
              <a:rPr lang="ru-RU" sz="1800" b="1" dirty="0" err="1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Кувалдин</a:t>
            </a:r>
            <a:r>
              <a:rPr 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</a:br>
            <a:r>
              <a:rPr 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доктор исторических наук, профессор</a:t>
            </a:r>
            <a:endParaRPr lang="ru-RU" sz="1800" dirty="0">
              <a:solidFill>
                <a:srgbClr val="C00000"/>
              </a:solidFill>
              <a:latin typeface="Candara" pitchFamily="34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139505"/>
            <a:ext cx="490733" cy="365125"/>
          </a:xfrm>
        </p:spPr>
        <p:txBody>
          <a:bodyPr/>
          <a:lstStyle/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09F9AD2-68CD-44F1-868C-552F26418651}"/>
              </a:ext>
            </a:extLst>
          </p:cNvPr>
          <p:cNvSpPr txBox="1">
            <a:spLocks/>
          </p:cNvSpPr>
          <p:nvPr/>
        </p:nvSpPr>
        <p:spPr bwMode="auto">
          <a:xfrm>
            <a:off x="496919" y="4941168"/>
            <a:ext cx="3816425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C00000"/>
              </a:buCl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«Кризис глобального мира?»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25374D6-D0D9-4B9F-9E7F-AB92C9C05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/>
          <a:stretch/>
        </p:blipFill>
        <p:spPr>
          <a:xfrm>
            <a:off x="536600" y="1330053"/>
            <a:ext cx="3776744" cy="25116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9D94FE8-5AD3-4E19-A5A7-0A565A5AF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3899" r="35238" b="48397"/>
          <a:stretch/>
        </p:blipFill>
        <p:spPr>
          <a:xfrm>
            <a:off x="4860031" y="1330052"/>
            <a:ext cx="3744416" cy="25116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1116" y="4077072"/>
            <a:ext cx="388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Антониус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Шрёдер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321" y="4725144"/>
            <a:ext cx="416002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ru-RU" dirty="0">
                <a:solidFill>
                  <a:srgbClr val="002060"/>
                </a:solidFill>
              </a:rPr>
              <a:t>«Социальные инновации – драйвер социальных изменений» </a:t>
            </a:r>
          </a:p>
        </p:txBody>
      </p:sp>
    </p:spTree>
    <p:extLst>
      <p:ext uri="{BB962C8B-B14F-4D97-AF65-F5344CB8AC3E}">
        <p14:creationId xmlns:p14="http://schemas.microsoft.com/office/powerpoint/2010/main" val="299094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63" y="4081881"/>
            <a:ext cx="4029889" cy="861774"/>
          </a:xfr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Михаил Константинович Горшков </a:t>
            </a:r>
            <a:br>
              <a:rPr 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</a:br>
            <a:r>
              <a:rPr 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академик РАН</a:t>
            </a:r>
            <a:br>
              <a:rPr 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</a:br>
            <a:r>
              <a:rPr 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доктор философских наук</a:t>
            </a:r>
            <a:endParaRPr lang="ru-RU" sz="1800" dirty="0">
              <a:solidFill>
                <a:srgbClr val="C00000"/>
              </a:solidFill>
              <a:latin typeface="Candara" pitchFamily="34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139505"/>
            <a:ext cx="490733" cy="365125"/>
          </a:xfrm>
        </p:spPr>
        <p:txBody>
          <a:bodyPr/>
          <a:lstStyle/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09F9AD2-68CD-44F1-868C-552F26418651}"/>
              </a:ext>
            </a:extLst>
          </p:cNvPr>
          <p:cNvSpPr txBox="1">
            <a:spLocks/>
          </p:cNvSpPr>
          <p:nvPr/>
        </p:nvSpPr>
        <p:spPr bwMode="auto">
          <a:xfrm>
            <a:off x="592732" y="5137904"/>
            <a:ext cx="3632150" cy="840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C00000"/>
              </a:buCl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«Четверть века постсоветских трансформаций в социальном контексте»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AD1F90-DB1F-422F-834E-7D133FE0F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6479" r="12783" b="17363"/>
          <a:stretch/>
        </p:blipFill>
        <p:spPr>
          <a:xfrm>
            <a:off x="536600" y="1330054"/>
            <a:ext cx="3744416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CDB589-59C2-40C0-90C1-8955D463F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b="17276"/>
          <a:stretch/>
        </p:blipFill>
        <p:spPr>
          <a:xfrm>
            <a:off x="4862984" y="1347295"/>
            <a:ext cx="3744416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83509" y="4077072"/>
            <a:ext cx="3779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Владимир Александрович Ильин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член-корреспондент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наук, профессор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5681" y="5137904"/>
            <a:ext cx="417902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ru-RU" dirty="0">
                <a:solidFill>
                  <a:srgbClr val="002060"/>
                </a:solidFill>
              </a:rPr>
              <a:t>«Проблемы построения социального государства в России на материалах монографии «Социальное государство в России: проблемы и перспективы» </a:t>
            </a:r>
          </a:p>
        </p:txBody>
      </p:sp>
    </p:spTree>
    <p:extLst>
      <p:ext uri="{BB962C8B-B14F-4D97-AF65-F5344CB8AC3E}">
        <p14:creationId xmlns:p14="http://schemas.microsoft.com/office/powerpoint/2010/main" val="317375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4032448" cy="1143000"/>
          </a:xfrm>
        </p:spPr>
        <p:txBody>
          <a:bodyPr anchor="t"/>
          <a:lstStyle/>
          <a:p>
            <a:pPr lvl="0"/>
            <a:r>
              <a:rPr lang="ru-RU" alt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Валерий Анатольевич Крюков</a:t>
            </a:r>
            <a:br>
              <a:rPr lang="ru-RU" altLang="ru-RU" sz="1800" b="1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</a:br>
            <a:r>
              <a:rPr lang="ru-RU" alt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академик РАН, член-корреспондент РАН, </a:t>
            </a:r>
            <a:br>
              <a:rPr lang="ru-RU" alt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</a:br>
            <a:r>
              <a:rPr 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доктор экономических наук,</a:t>
            </a:r>
            <a:r>
              <a:rPr lang="ru-RU" altLang="ru-RU" sz="1600" dirty="0">
                <a:solidFill>
                  <a:srgbClr val="C00000"/>
                </a:solidFill>
                <a:latin typeface="Candara" pitchFamily="34" charset="0"/>
                <a:ea typeface="+mn-ea"/>
                <a:cs typeface="Arial" charset="0"/>
              </a:rPr>
              <a:t> профессор</a:t>
            </a:r>
            <a:endParaRPr lang="ru-RU" sz="1800" dirty="0">
              <a:solidFill>
                <a:srgbClr val="C00000"/>
              </a:solidFill>
              <a:latin typeface="Candara" pitchFamily="34" charset="0"/>
              <a:ea typeface="+mn-ea"/>
              <a:cs typeface="Arial" charset="0"/>
            </a:endParaRPr>
          </a:p>
        </p:txBody>
      </p:sp>
      <p:pic>
        <p:nvPicPr>
          <p:cNvPr id="5" name="Рисунок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24013" r="18585" b="13108"/>
          <a:stretch/>
        </p:blipFill>
        <p:spPr bwMode="auto">
          <a:xfrm>
            <a:off x="536601" y="1330053"/>
            <a:ext cx="3744416" cy="2526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59259" y="4077072"/>
            <a:ext cx="38892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Александр Александрович Широв</a:t>
            </a:r>
          </a:p>
          <a:p>
            <a:pPr algn="ctr"/>
            <a:r>
              <a:rPr lang="ru-RU" altLang="ru-RU" sz="1600" dirty="0">
                <a:solidFill>
                  <a:srgbClr val="C00000"/>
                </a:solidFill>
              </a:rPr>
              <a:t>член-корреспондент РАН, </a:t>
            </a:r>
          </a:p>
          <a:p>
            <a:pPr algn="ctr"/>
            <a:r>
              <a:rPr lang="ru-RU" altLang="ru-RU" sz="1600" dirty="0">
                <a:solidFill>
                  <a:srgbClr val="C00000"/>
                </a:solidFill>
              </a:rPr>
              <a:t>профессор РАН,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доктор экономических наук 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pic>
        <p:nvPicPr>
          <p:cNvPr id="7" name="Рисунок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1727" r="13061" b="10788"/>
          <a:stretch/>
        </p:blipFill>
        <p:spPr bwMode="auto">
          <a:xfrm>
            <a:off x="4862983" y="1330053"/>
            <a:ext cx="3744415" cy="25269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8051028-FE9E-427D-9710-D6A8412A02BA}"/>
              </a:ext>
            </a:extLst>
          </p:cNvPr>
          <p:cNvSpPr txBox="1">
            <a:spLocks/>
          </p:cNvSpPr>
          <p:nvPr/>
        </p:nvSpPr>
        <p:spPr bwMode="auto">
          <a:xfrm>
            <a:off x="392585" y="5260215"/>
            <a:ext cx="4032448" cy="10895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C00000"/>
              </a:buCl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>
                <a:solidFill>
                  <a:srgbClr val="002060"/>
                </a:solidFill>
              </a:rPr>
              <a:t>«Пространственное развитие Востока России – природные ресурсы, экология, институты»</a:t>
            </a:r>
            <a:br>
              <a:rPr lang="ru-RU" alt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1C509F0-E83E-4E1A-A0E4-F201631DCC89}"/>
              </a:ext>
            </a:extLst>
          </p:cNvPr>
          <p:cNvSpPr/>
          <p:nvPr/>
        </p:nvSpPr>
        <p:spPr>
          <a:xfrm>
            <a:off x="4859259" y="5260215"/>
            <a:ext cx="3889204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002060"/>
                </a:solidFill>
              </a:rPr>
              <a:t>«Проблемы согласования экономической политики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002060"/>
                </a:solidFill>
              </a:rPr>
              <a:t>на федеральном </a:t>
            </a:r>
          </a:p>
          <a:p>
            <a:pPr algn="ctr">
              <a:lnSpc>
                <a:spcPct val="90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002060"/>
                </a:solidFill>
              </a:rPr>
              <a:t>и региональном уровнях»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29F8794D-73AC-4899-A345-CF8887C9F867}"/>
              </a:ext>
            </a:extLst>
          </p:cNvPr>
          <p:cNvSpPr txBox="1">
            <a:spLocks/>
          </p:cNvSpPr>
          <p:nvPr/>
        </p:nvSpPr>
        <p:spPr>
          <a:xfrm>
            <a:off x="8604448" y="139505"/>
            <a:ext cx="49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533FABD-833F-44BB-85C6-5FD69B13CC1C}" type="slidenum">
              <a:rPr lang="ru-RU" altLang="ru-RU" sz="14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244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18361</TotalTime>
  <Words>302</Words>
  <Application>Microsoft Office PowerPoint</Application>
  <PresentationFormat>Экран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 Борисович Кувалдин доктор исторических наук, профессор</vt:lpstr>
      <vt:lpstr>Михаил Константинович Горшков  академик РАН доктор философских наук</vt:lpstr>
      <vt:lpstr>Валерий Анатольевич Крюков академик РАН, член-корреспондент РАН,  доктор экономических наук, профессор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 капитал как фактор экономического развития</dc:title>
  <dc:creator>Галина В. Леонидова</dc:creator>
  <cp:lastModifiedBy>Людмила В. Дубиничева</cp:lastModifiedBy>
  <cp:revision>1063</cp:revision>
  <cp:lastPrinted>2021-02-25T10:58:45Z</cp:lastPrinted>
  <dcterms:created xsi:type="dcterms:W3CDTF">2017-01-24T05:42:24Z</dcterms:created>
  <dcterms:modified xsi:type="dcterms:W3CDTF">2022-12-12T05:46:02Z</dcterms:modified>
</cp:coreProperties>
</file>